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6.xml" ContentType="application/vnd.openxmlformats-officedocument.themeOverride+xml"/>
  <Override PartName="/ppt/charts/chart1.xml" ContentType="application/vnd.openxmlformats-officedocument.drawingml.chart+xml"/>
  <Override PartName="/ppt/theme/themeOverride7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2.xml" ContentType="application/vnd.openxmlformats-officedocument.drawingml.chart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257" r:id="rId2"/>
    <p:sldId id="261" r:id="rId3"/>
    <p:sldId id="342" r:id="rId4"/>
    <p:sldId id="338" r:id="rId5"/>
    <p:sldId id="341" r:id="rId6"/>
    <p:sldId id="336" r:id="rId7"/>
    <p:sldId id="262" r:id="rId8"/>
    <p:sldId id="281" r:id="rId9"/>
    <p:sldId id="264" r:id="rId10"/>
    <p:sldId id="265" r:id="rId11"/>
    <p:sldId id="267" r:id="rId12"/>
    <p:sldId id="275" r:id="rId13"/>
    <p:sldId id="279" r:id="rId14"/>
    <p:sldId id="337" r:id="rId15"/>
    <p:sldId id="280" r:id="rId16"/>
    <p:sldId id="277" r:id="rId17"/>
    <p:sldId id="274" r:id="rId18"/>
    <p:sldId id="278" r:id="rId19"/>
    <p:sldId id="331" r:id="rId20"/>
    <p:sldId id="32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8F0"/>
    <a:srgbClr val="ED7D31"/>
    <a:srgbClr val="4472C4"/>
    <a:srgbClr val="70AD47"/>
    <a:srgbClr val="FFC000"/>
    <a:srgbClr val="00B050"/>
    <a:srgbClr val="C481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47" autoAdjust="0"/>
    <p:restoredTop sz="94660"/>
  </p:normalViewPr>
  <p:slideViewPr>
    <p:cSldViewPr snapToGrid="0">
      <p:cViewPr varScale="1">
        <p:scale>
          <a:sx n="51" d="100"/>
          <a:sy n="51" d="100"/>
        </p:scale>
        <p:origin x="5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uk-UA" sz="1600" b="1" i="0" u="none" strike="noStrike" kern="1200" cap="all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noProof="0" dirty="0" smtClean="0">
                <a:solidFill>
                  <a:schemeClr val="tx1"/>
                </a:solidFill>
                <a:latin typeface="+mn-lt"/>
              </a:rPr>
              <a:t>Мировые</a:t>
            </a:r>
            <a:r>
              <a:rPr lang="ru-RU" sz="1600" baseline="0" noProof="0" dirty="0" smtClean="0">
                <a:solidFill>
                  <a:schemeClr val="tx1"/>
                </a:solidFill>
                <a:latin typeface="+mn-lt"/>
              </a:rPr>
              <a:t> показатели использования сварочных материалов за </a:t>
            </a:r>
            <a:r>
              <a:rPr lang="ru-RU" sz="1600" noProof="0" dirty="0" smtClean="0">
                <a:solidFill>
                  <a:schemeClr val="tx1"/>
                </a:solidFill>
                <a:latin typeface="+mn-lt"/>
              </a:rPr>
              <a:t>2017 год.</a:t>
            </a:r>
            <a:endParaRPr lang="ru-RU" sz="1600" noProof="0" dirty="0">
              <a:solidFill>
                <a:schemeClr val="tx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14299773819680409"/>
          <c:y val="2.3374243557944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3224044288580095"/>
          <c:y val="0.25430240013492478"/>
          <c:w val="0.45224179790026248"/>
          <c:h val="0.6783626968503937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Світові показники зварювальних матеріалів використаних протягом 2017 року</c:v>
                </c:pt>
              </c:strCache>
            </c:strRef>
          </c:tx>
          <c:dPt>
            <c:idx val="0"/>
            <c:bubble3D val="0"/>
            <c:explosion val="12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6E9-4B27-A57C-01DE99E758E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6E9-4B27-A57C-01DE99E758E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6E9-4B27-A57C-01DE99E758E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6E9-4B27-A57C-01DE99E758E3}"/>
              </c:ext>
            </c:extLst>
          </c:dPt>
          <c:dLbls>
            <c:dLbl>
              <c:idx val="0"/>
              <c:layout>
                <c:manualLayout>
                  <c:x val="-2.2707016612000456E-3"/>
                  <c:y val="-6.38845852029215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ru-RU" sz="1600" dirty="0">
                        <a:solidFill>
                          <a:srgbClr val="0070C0"/>
                        </a:solidFill>
                        <a:latin typeface="+mn-lt"/>
                      </a:rPr>
                      <a:t>38,6%.</a:t>
                    </a:r>
                  </a:p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ru-RU" sz="1600" dirty="0" smtClean="0">
                        <a:solidFill>
                          <a:srgbClr val="0070C0"/>
                        </a:solidFill>
                        <a:latin typeface="+mn-lt"/>
                      </a:rPr>
                      <a:t>Сварочные электроды</a:t>
                    </a:r>
                  </a:p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ru-RU" sz="1600" baseline="0" dirty="0" smtClean="0">
                        <a:solidFill>
                          <a:srgbClr val="0070C0"/>
                        </a:solidFill>
                        <a:latin typeface="+mn-lt"/>
                      </a:rPr>
                      <a:t>более</a:t>
                    </a:r>
                    <a:endParaRPr lang="ru-RU" sz="1600" baseline="0" dirty="0">
                      <a:solidFill>
                        <a:srgbClr val="0070C0"/>
                      </a:solidFill>
                      <a:latin typeface="+mn-lt"/>
                    </a:endParaRPr>
                  </a:p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ru-RU" sz="1600" baseline="0" dirty="0">
                        <a:solidFill>
                          <a:srgbClr val="0070C0"/>
                        </a:solidFill>
                        <a:latin typeface="+mn-lt"/>
                      </a:rPr>
                      <a:t>6 млрд. </a:t>
                    </a:r>
                    <a:r>
                      <a:rPr lang="ru-RU" sz="1600" b="1" i="0" u="none" strike="noStrike" kern="1200" spc="0" baseline="0" dirty="0">
                        <a:solidFill>
                          <a:srgbClr val="0070C0"/>
                        </a:solidFill>
                        <a:latin typeface="+mn-lt"/>
                      </a:rPr>
                      <a:t>$</a:t>
                    </a:r>
                  </a:p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ru-RU" sz="1600" b="1" i="0" u="none" strike="noStrike" kern="1200" spc="0" baseline="0" dirty="0">
                        <a:solidFill>
                          <a:srgbClr val="0070C0"/>
                        </a:solidFill>
                        <a:latin typeface="+mn-lt"/>
                      </a:rPr>
                      <a:t>2 700 000 </a:t>
                    </a:r>
                    <a:r>
                      <a:rPr lang="ru-RU" sz="1600" b="1" i="0" u="none" strike="noStrike" kern="1200" spc="0" baseline="0" dirty="0" smtClean="0">
                        <a:solidFill>
                          <a:srgbClr val="0070C0"/>
                        </a:solidFill>
                        <a:latin typeface="+mn-lt"/>
                      </a:rPr>
                      <a:t>тонн/год</a:t>
                    </a:r>
                    <a:endParaRPr lang="ru-RU" sz="1600" b="1" i="0" u="none" strike="noStrike" kern="1200" spc="0" baseline="0" dirty="0">
                      <a:solidFill>
                        <a:srgbClr val="0070C0"/>
                      </a:solidFill>
                      <a:latin typeface="+mn-lt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147541481766845"/>
                      <c:h val="0.28446194544767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6E9-4B27-A57C-01DE99E758E3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uk-UA" sz="1400" b="0" noProof="0" dirty="0" smtClean="0">
                        <a:solidFill>
                          <a:schemeClr val="tx1"/>
                        </a:solidFill>
                        <a:latin typeface="+mj-lt"/>
                      </a:rPr>
                      <a:t>Сплошная проволока</a:t>
                    </a:r>
                    <a:r>
                      <a:rPr lang="uk-UA" sz="1400" b="0" baseline="0" dirty="0">
                        <a:solidFill>
                          <a:schemeClr val="tx1"/>
                        </a:solidFill>
                        <a:latin typeface="+mj-lt"/>
                      </a:rPr>
                      <a:t>
36,2%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56E9-4B27-A57C-01DE99E758E3}"/>
                </c:ext>
              </c:extLst>
            </c:dLbl>
            <c:dLbl>
              <c:idx val="2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uk-UA" sz="1400" b="0" noProof="0" dirty="0" smtClean="0">
                        <a:solidFill>
                          <a:schemeClr val="tx1"/>
                        </a:solidFill>
                        <a:latin typeface="+mj-lt"/>
                      </a:rPr>
                      <a:t>Порошковая проволока</a:t>
                    </a:r>
                    <a:r>
                      <a:rPr lang="uk-UA" sz="1400" b="0" baseline="0" dirty="0">
                        <a:solidFill>
                          <a:schemeClr val="tx1"/>
                        </a:solidFill>
                        <a:latin typeface="+mj-lt"/>
                      </a:rPr>
                      <a:t>
14%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6E9-4B27-A57C-01DE99E758E3}"/>
                </c:ext>
              </c:extLst>
            </c:dLbl>
            <c:dLbl>
              <c:idx val="3"/>
              <c:layout>
                <c:manualLayout>
                  <c:x val="-3.1613363714304309E-2"/>
                  <c:y val="4.46235558833489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uk-UA" sz="1400" b="0" noProof="0" dirty="0" smtClean="0">
                        <a:solidFill>
                          <a:schemeClr val="tx1"/>
                        </a:solidFill>
                        <a:latin typeface="+mj-lt"/>
                      </a:rPr>
                      <a:t>Другие расходные материалы</a:t>
                    </a:r>
                    <a:r>
                      <a:rPr lang="uk-UA" sz="1400" b="0" baseline="0" dirty="0">
                        <a:solidFill>
                          <a:schemeClr val="tx1"/>
                        </a:solidFill>
                        <a:latin typeface="+mj-lt"/>
                      </a:rPr>
                      <a:t>
11,2%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6E9-4B27-A57C-01DE99E758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+mj-lt"/>
                  </a:defRPr>
                </a:pPr>
                <a:endParaRPr lang="uk-UA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Зварювальні електроди</c:v>
                </c:pt>
                <c:pt idx="1">
                  <c:v>Суцільний дріт.</c:v>
                </c:pt>
                <c:pt idx="2">
                  <c:v>Порошковий дріт.</c:v>
                </c:pt>
                <c:pt idx="3">
                  <c:v>Інші витратні матеріали.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0.38600000000000001</c:v>
                </c:pt>
                <c:pt idx="1">
                  <c:v>0.36199999999999999</c:v>
                </c:pt>
                <c:pt idx="2">
                  <c:v>0.18</c:v>
                </c:pt>
                <c:pt idx="3">
                  <c:v>0.112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6E9-4B27-A57C-01DE99E758E3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noProof="0" dirty="0" smtClean="0"/>
              <a:t>Продажи</a:t>
            </a:r>
            <a:r>
              <a:rPr lang="ru-RU" baseline="0" noProof="0" dirty="0" smtClean="0"/>
              <a:t> Безотходных Электродов</a:t>
            </a:r>
            <a:endParaRPr lang="ru-RU" noProof="0" dirty="0"/>
          </a:p>
        </c:rich>
      </c:tx>
      <c:layout>
        <c:manualLayout>
          <c:xMode val="edge"/>
          <c:yMode val="edge"/>
          <c:x val="5.5768534815500988E-2"/>
          <c:y val="1.504466310320066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1458391230507954E-3"/>
          <c:y val="0.11457715315881656"/>
          <c:w val="0.98230517885855195"/>
          <c:h val="0.58709487752913714"/>
        </c:manualLayout>
      </c:layout>
      <c:lineChart>
        <c:grouping val="standar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Тыс. тонн/год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5715-4065-947F-22A70C3CF4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Аркуш1!$A$2:$A$8</c:f>
              <c:strCache>
                <c:ptCount val="7"/>
                <c:pt idx="1">
                  <c:v>1 год</c:v>
                </c:pt>
                <c:pt idx="2">
                  <c:v>2 год масштабигование</c:v>
                </c:pt>
                <c:pt idx="3">
                  <c:v>3 год масштабирование</c:v>
                </c:pt>
                <c:pt idx="4">
                  <c:v>4 год</c:v>
                </c:pt>
                <c:pt idx="5">
                  <c:v>5 год</c:v>
                </c:pt>
                <c:pt idx="6">
                  <c:v>6 год</c:v>
                </c:pt>
              </c:strCache>
            </c:strRef>
          </c:cat>
          <c:val>
            <c:numRef>
              <c:f>Аркуш1!$B$2:$B$8</c:f>
              <c:numCache>
                <c:formatCode>General</c:formatCode>
                <c:ptCount val="7"/>
                <c:pt idx="0">
                  <c:v>0</c:v>
                </c:pt>
                <c:pt idx="1">
                  <c:v>8</c:v>
                </c:pt>
                <c:pt idx="2">
                  <c:v>18</c:v>
                </c:pt>
                <c:pt idx="3">
                  <c:v>30</c:v>
                </c:pt>
                <c:pt idx="4">
                  <c:v>34</c:v>
                </c:pt>
                <c:pt idx="5">
                  <c:v>36</c:v>
                </c:pt>
                <c:pt idx="6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686-40D8-B5B8-FF52CEE9982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16456264"/>
        <c:axId val="316460200"/>
      </c:lineChart>
      <c:catAx>
        <c:axId val="316456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16460200"/>
        <c:crosses val="autoZero"/>
        <c:auto val="1"/>
        <c:lblAlgn val="ctr"/>
        <c:lblOffset val="100"/>
        <c:noMultiLvlLbl val="0"/>
      </c:catAx>
      <c:valAx>
        <c:axId val="31646020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6456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legendEntry>
      <c:layout>
        <c:manualLayout>
          <c:xMode val="edge"/>
          <c:yMode val="edge"/>
          <c:x val="0.68473935463949365"/>
          <c:y val="0.87575813157130444"/>
          <c:w val="0.24419638721630391"/>
          <c:h val="0.1032938846716016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EDA642-B8D7-4857-8A8F-2007AF3842E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DB3C0070-E091-4A64-A842-D98C38487A2B}">
      <dgm:prSet custT="1"/>
      <dgm:spPr/>
      <dgm:t>
        <a:bodyPr/>
        <a:lstStyle/>
        <a:p>
          <a:pPr algn="ctr">
            <a:lnSpc>
              <a:spcPct val="100000"/>
            </a:lnSpc>
            <a:spcAft>
              <a:spcPct val="35000"/>
            </a:spcAft>
          </a:pPr>
          <a:r>
            <a:rPr lang="en-US" sz="2400" dirty="0" smtClean="0"/>
            <a:t>B2B </a:t>
          </a:r>
        </a:p>
        <a:p>
          <a:pPr algn="ctr">
            <a:lnSpc>
              <a:spcPct val="100000"/>
            </a:lnSpc>
            <a:spcAft>
              <a:spcPct val="35000"/>
            </a:spcAft>
          </a:pPr>
          <a:r>
            <a:rPr lang="en-US" sz="2400" dirty="0" smtClean="0"/>
            <a:t>(50%)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noProof="0" dirty="0" smtClean="0"/>
            <a:t>Промышленные предприятия</a:t>
          </a:r>
          <a:endParaRPr lang="ru-RU" sz="2000" noProof="0" dirty="0"/>
        </a:p>
      </dgm:t>
    </dgm:pt>
    <dgm:pt modelId="{0F4B4137-380C-4B62-81F6-05BD07D18C50}" type="parTrans" cxnId="{F09B1F75-BA35-4A2B-AE7D-90582805A8E3}">
      <dgm:prSet/>
      <dgm:spPr/>
      <dgm:t>
        <a:bodyPr/>
        <a:lstStyle/>
        <a:p>
          <a:pPr algn="ctr">
            <a:lnSpc>
              <a:spcPct val="100000"/>
            </a:lnSpc>
          </a:pPr>
          <a:endParaRPr lang="ru-UA" sz="1800"/>
        </a:p>
      </dgm:t>
    </dgm:pt>
    <dgm:pt modelId="{0800E847-5067-41F7-A52D-4D22E23121B2}" type="sibTrans" cxnId="{F09B1F75-BA35-4A2B-AE7D-90582805A8E3}">
      <dgm:prSet/>
      <dgm:spPr/>
      <dgm:t>
        <a:bodyPr/>
        <a:lstStyle/>
        <a:p>
          <a:pPr algn="ctr">
            <a:lnSpc>
              <a:spcPct val="100000"/>
            </a:lnSpc>
          </a:pPr>
          <a:endParaRPr lang="ru-UA" sz="1800"/>
        </a:p>
      </dgm:t>
    </dgm:pt>
    <dgm:pt modelId="{DD156DF3-D87D-46E8-B738-AC81F810525B}">
      <dgm:prSet custT="1"/>
      <dgm:spPr/>
      <dgm:t>
        <a:bodyPr/>
        <a:lstStyle/>
        <a:p>
          <a:pPr algn="ctr">
            <a:lnSpc>
              <a:spcPct val="100000"/>
            </a:lnSpc>
            <a:spcAft>
              <a:spcPct val="35000"/>
            </a:spcAft>
          </a:pPr>
          <a:r>
            <a:rPr lang="en-US" sz="2400" dirty="0" smtClean="0"/>
            <a:t>B2G </a:t>
          </a:r>
        </a:p>
        <a:p>
          <a:pPr algn="ctr">
            <a:lnSpc>
              <a:spcPct val="100000"/>
            </a:lnSpc>
            <a:spcAft>
              <a:spcPct val="35000"/>
            </a:spcAft>
          </a:pPr>
          <a:r>
            <a:rPr lang="en-US" sz="2400" dirty="0" smtClean="0"/>
            <a:t>(20%)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noProof="0" dirty="0" smtClean="0"/>
            <a:t>Государственные предприятия</a:t>
          </a:r>
          <a:endParaRPr lang="ru-RU" sz="2000" noProof="0" dirty="0"/>
        </a:p>
      </dgm:t>
    </dgm:pt>
    <dgm:pt modelId="{9CD37B02-CDCC-48D9-A901-22671D3E7721}" type="sibTrans" cxnId="{773E3B90-4E5C-40B9-95B6-C31D10607409}">
      <dgm:prSet/>
      <dgm:spPr/>
      <dgm:t>
        <a:bodyPr/>
        <a:lstStyle/>
        <a:p>
          <a:pPr algn="ctr">
            <a:lnSpc>
              <a:spcPct val="100000"/>
            </a:lnSpc>
          </a:pPr>
          <a:endParaRPr lang="ru-UA" sz="1800"/>
        </a:p>
      </dgm:t>
    </dgm:pt>
    <dgm:pt modelId="{A4ADFBC4-CCEA-47CA-8EFE-4941351FBFB9}" type="parTrans" cxnId="{773E3B90-4E5C-40B9-95B6-C31D10607409}">
      <dgm:prSet/>
      <dgm:spPr/>
      <dgm:t>
        <a:bodyPr/>
        <a:lstStyle/>
        <a:p>
          <a:pPr algn="ctr">
            <a:lnSpc>
              <a:spcPct val="100000"/>
            </a:lnSpc>
          </a:pPr>
          <a:endParaRPr lang="ru-UA" sz="1800"/>
        </a:p>
      </dgm:t>
    </dgm:pt>
    <dgm:pt modelId="{94A26971-6EA6-4224-8B87-65FEC07B1A1F}">
      <dgm:prSet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2400" dirty="0" smtClean="0"/>
            <a:t>B2C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2400" dirty="0" smtClean="0"/>
            <a:t> (30%)</a:t>
          </a:r>
        </a:p>
        <a:p>
          <a:pPr algn="ctr">
            <a:lnSpc>
              <a:spcPct val="100000"/>
            </a:lnSpc>
            <a:spcAft>
              <a:spcPct val="35000"/>
            </a:spcAft>
          </a:pPr>
          <a:r>
            <a:rPr lang="ru-RU" sz="2000" noProof="0" dirty="0" smtClean="0"/>
            <a:t>Сварщики</a:t>
          </a:r>
          <a:endParaRPr lang="ru-RU" sz="2000" noProof="0" dirty="0"/>
        </a:p>
      </dgm:t>
    </dgm:pt>
    <dgm:pt modelId="{2D4D55D0-7251-417E-BA73-AB5AE1488754}" type="sibTrans" cxnId="{DAE68206-C237-492A-B25A-992BBB02BAA5}">
      <dgm:prSet/>
      <dgm:spPr/>
      <dgm:t>
        <a:bodyPr/>
        <a:lstStyle/>
        <a:p>
          <a:pPr algn="ctr">
            <a:lnSpc>
              <a:spcPct val="100000"/>
            </a:lnSpc>
          </a:pPr>
          <a:endParaRPr lang="ru-UA" sz="1800"/>
        </a:p>
      </dgm:t>
    </dgm:pt>
    <dgm:pt modelId="{1EC32678-3B89-4C51-9B63-EA2F63977E86}" type="parTrans" cxnId="{DAE68206-C237-492A-B25A-992BBB02BAA5}">
      <dgm:prSet/>
      <dgm:spPr/>
      <dgm:t>
        <a:bodyPr/>
        <a:lstStyle/>
        <a:p>
          <a:pPr algn="ctr">
            <a:lnSpc>
              <a:spcPct val="100000"/>
            </a:lnSpc>
          </a:pPr>
          <a:endParaRPr lang="ru-UA" sz="1800"/>
        </a:p>
      </dgm:t>
    </dgm:pt>
    <dgm:pt modelId="{9A64913E-5EFA-436F-8611-552A5DF562D6}" type="pres">
      <dgm:prSet presAssocID="{A8EDA642-B8D7-4857-8A8F-2007AF3842E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AED065D-D91D-40D2-B4D6-982901034628}" type="pres">
      <dgm:prSet presAssocID="{DB3C0070-E091-4A64-A842-D98C38487A2B}" presName="node" presStyleLbl="node1" presStyleIdx="0" presStyleCnt="3" custScaleX="198220" custScaleY="170731" custLinFactNeighborX="-34068" custLinFactNeighborY="-292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B9EC4C6-D7A5-4969-9074-950EE8833E58}" type="pres">
      <dgm:prSet presAssocID="{0800E847-5067-41F7-A52D-4D22E23121B2}" presName="sibTrans" presStyleCnt="0"/>
      <dgm:spPr/>
    </dgm:pt>
    <dgm:pt modelId="{77538A56-6F64-49D7-84BB-62DB4B27EE29}" type="pres">
      <dgm:prSet presAssocID="{94A26971-6EA6-4224-8B87-65FEC07B1A1F}" presName="node" presStyleLbl="node1" presStyleIdx="1" presStyleCnt="3" custScaleX="200582" custScaleY="170731" custLinFactNeighborX="88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93A8D3E-ED27-4BFE-9880-23D53F0E572F}" type="pres">
      <dgm:prSet presAssocID="{2D4D55D0-7251-417E-BA73-AB5AE1488754}" presName="sibTrans" presStyleCnt="0"/>
      <dgm:spPr/>
    </dgm:pt>
    <dgm:pt modelId="{396B9AF5-5B50-4DAA-9FF1-31FF4F829857}" type="pres">
      <dgm:prSet presAssocID="{DD156DF3-D87D-46E8-B738-AC81F810525B}" presName="node" presStyleLbl="node1" presStyleIdx="2" presStyleCnt="3" custScaleX="178739" custScaleY="165684" custLinFactNeighborX="34068" custLinFactNeighborY="-115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00D57A0-46E6-4CEA-8104-569F91EEF114}" type="presOf" srcId="{DD156DF3-D87D-46E8-B738-AC81F810525B}" destId="{396B9AF5-5B50-4DAA-9FF1-31FF4F829857}" srcOrd="0" destOrd="0" presId="urn:microsoft.com/office/officeart/2005/8/layout/default"/>
    <dgm:cxn modelId="{45D2A559-28D3-4C01-B400-79949FE3DDE0}" type="presOf" srcId="{94A26971-6EA6-4224-8B87-65FEC07B1A1F}" destId="{77538A56-6F64-49D7-84BB-62DB4B27EE29}" srcOrd="0" destOrd="0" presId="urn:microsoft.com/office/officeart/2005/8/layout/default"/>
    <dgm:cxn modelId="{773E3B90-4E5C-40B9-95B6-C31D10607409}" srcId="{A8EDA642-B8D7-4857-8A8F-2007AF3842ED}" destId="{DD156DF3-D87D-46E8-B738-AC81F810525B}" srcOrd="2" destOrd="0" parTransId="{A4ADFBC4-CCEA-47CA-8EFE-4941351FBFB9}" sibTransId="{9CD37B02-CDCC-48D9-A901-22671D3E7721}"/>
    <dgm:cxn modelId="{DAE68206-C237-492A-B25A-992BBB02BAA5}" srcId="{A8EDA642-B8D7-4857-8A8F-2007AF3842ED}" destId="{94A26971-6EA6-4224-8B87-65FEC07B1A1F}" srcOrd="1" destOrd="0" parTransId="{1EC32678-3B89-4C51-9B63-EA2F63977E86}" sibTransId="{2D4D55D0-7251-417E-BA73-AB5AE1488754}"/>
    <dgm:cxn modelId="{41A882D4-8C9E-493E-9F6A-42E1A3172412}" type="presOf" srcId="{DB3C0070-E091-4A64-A842-D98C38487A2B}" destId="{0AED065D-D91D-40D2-B4D6-982901034628}" srcOrd="0" destOrd="0" presId="urn:microsoft.com/office/officeart/2005/8/layout/default"/>
    <dgm:cxn modelId="{F09B1F75-BA35-4A2B-AE7D-90582805A8E3}" srcId="{A8EDA642-B8D7-4857-8A8F-2007AF3842ED}" destId="{DB3C0070-E091-4A64-A842-D98C38487A2B}" srcOrd="0" destOrd="0" parTransId="{0F4B4137-380C-4B62-81F6-05BD07D18C50}" sibTransId="{0800E847-5067-41F7-A52D-4D22E23121B2}"/>
    <dgm:cxn modelId="{969B2F1B-B71D-4930-BC18-701726D6BA6A}" type="presOf" srcId="{A8EDA642-B8D7-4857-8A8F-2007AF3842ED}" destId="{9A64913E-5EFA-436F-8611-552A5DF562D6}" srcOrd="0" destOrd="0" presId="urn:microsoft.com/office/officeart/2005/8/layout/default"/>
    <dgm:cxn modelId="{4C21B52A-D51D-43BC-B1BE-BD417CED0DEE}" type="presParOf" srcId="{9A64913E-5EFA-436F-8611-552A5DF562D6}" destId="{0AED065D-D91D-40D2-B4D6-982901034628}" srcOrd="0" destOrd="0" presId="urn:microsoft.com/office/officeart/2005/8/layout/default"/>
    <dgm:cxn modelId="{A21FB3E0-346A-46BA-87F8-DBA88E7D1E7F}" type="presParOf" srcId="{9A64913E-5EFA-436F-8611-552A5DF562D6}" destId="{2B9EC4C6-D7A5-4969-9074-950EE8833E58}" srcOrd="1" destOrd="0" presId="urn:microsoft.com/office/officeart/2005/8/layout/default"/>
    <dgm:cxn modelId="{856D2C77-7760-4461-AFB4-58B793448A6D}" type="presParOf" srcId="{9A64913E-5EFA-436F-8611-552A5DF562D6}" destId="{77538A56-6F64-49D7-84BB-62DB4B27EE29}" srcOrd="2" destOrd="0" presId="urn:microsoft.com/office/officeart/2005/8/layout/default"/>
    <dgm:cxn modelId="{A0D599CE-1C2D-442D-AEA2-3D8B996FD61C}" type="presParOf" srcId="{9A64913E-5EFA-436F-8611-552A5DF562D6}" destId="{E93A8D3E-ED27-4BFE-9880-23D53F0E572F}" srcOrd="3" destOrd="0" presId="urn:microsoft.com/office/officeart/2005/8/layout/default"/>
    <dgm:cxn modelId="{F548297E-3A38-4F7E-9BEE-E4902DFAE21C}" type="presParOf" srcId="{9A64913E-5EFA-436F-8611-552A5DF562D6}" destId="{396B9AF5-5B50-4DAA-9FF1-31FF4F82985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4B80B2-E13D-41DE-9423-48D3E027146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F334B4AF-B994-49D4-B632-349757C8BFB1}">
      <dgm:prSet custT="1"/>
      <dgm:spPr/>
      <dgm:t>
        <a:bodyPr/>
        <a:lstStyle/>
        <a:p>
          <a:pPr algn="ctr"/>
          <a:r>
            <a:rPr lang="ru-RU" sz="2800" noProof="0" dirty="0" smtClean="0"/>
            <a:t>Преимущества над производителями электродов в Украине</a:t>
          </a:r>
          <a:endParaRPr lang="ru-RU" sz="2800" noProof="0" dirty="0"/>
        </a:p>
      </dgm:t>
    </dgm:pt>
    <dgm:pt modelId="{9DD353E7-3B5A-4509-A2A0-68B3A61BDC2F}" type="parTrans" cxnId="{4CC4BD1E-AA6C-42E6-B1ED-95AD28F4C173}">
      <dgm:prSet/>
      <dgm:spPr/>
      <dgm:t>
        <a:bodyPr/>
        <a:lstStyle/>
        <a:p>
          <a:endParaRPr lang="ru-UA" sz="1400"/>
        </a:p>
      </dgm:t>
    </dgm:pt>
    <dgm:pt modelId="{020252B7-C80D-4CF7-91E5-0CC2AF01CAFF}" type="sibTrans" cxnId="{4CC4BD1E-AA6C-42E6-B1ED-95AD28F4C173}">
      <dgm:prSet/>
      <dgm:spPr/>
      <dgm:t>
        <a:bodyPr/>
        <a:lstStyle/>
        <a:p>
          <a:endParaRPr lang="ru-UA" sz="1400"/>
        </a:p>
      </dgm:t>
    </dgm:pt>
    <dgm:pt modelId="{B980CA59-ABDF-404B-AACC-E305B4AEFD8A}" type="pres">
      <dgm:prSet presAssocID="{E34B80B2-E13D-41DE-9423-48D3E027146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0BF2BCA-8303-4E0B-86F2-744F5F64196B}" type="pres">
      <dgm:prSet presAssocID="{F334B4AF-B994-49D4-B632-349757C8BFB1}" presName="parentText" presStyleLbl="node1" presStyleIdx="0" presStyleCnt="1" custScaleY="252135" custLinFactNeighborY="-138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CC4BD1E-AA6C-42E6-B1ED-95AD28F4C173}" srcId="{E34B80B2-E13D-41DE-9423-48D3E027146F}" destId="{F334B4AF-B994-49D4-B632-349757C8BFB1}" srcOrd="0" destOrd="0" parTransId="{9DD353E7-3B5A-4509-A2A0-68B3A61BDC2F}" sibTransId="{020252B7-C80D-4CF7-91E5-0CC2AF01CAFF}"/>
    <dgm:cxn modelId="{6A38A784-BDEC-462B-A98E-81E3EEE6DDC7}" type="presOf" srcId="{E34B80B2-E13D-41DE-9423-48D3E027146F}" destId="{B980CA59-ABDF-404B-AACC-E305B4AEFD8A}" srcOrd="0" destOrd="0" presId="urn:microsoft.com/office/officeart/2005/8/layout/vList2"/>
    <dgm:cxn modelId="{EDA407BC-EC13-48D8-B840-DCD7991F82AD}" type="presOf" srcId="{F334B4AF-B994-49D4-B632-349757C8BFB1}" destId="{90BF2BCA-8303-4E0B-86F2-744F5F64196B}" srcOrd="0" destOrd="0" presId="urn:microsoft.com/office/officeart/2005/8/layout/vList2"/>
    <dgm:cxn modelId="{A6FD3503-0D8C-42B5-A3D2-24D98CDAA944}" type="presParOf" srcId="{B980CA59-ABDF-404B-AACC-E305B4AEFD8A}" destId="{90BF2BCA-8303-4E0B-86F2-744F5F64196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A3B06E-3621-41F2-9EEE-3468C0EDDFCE}" type="doc">
      <dgm:prSet loTypeId="urn:microsoft.com/office/officeart/2005/8/layout/pyramid3" loCatId="pyramid" qsTypeId="urn:microsoft.com/office/officeart/2005/8/quickstyle/simple1" qsCatId="simple" csTypeId="urn:microsoft.com/office/officeart/2005/8/colors/accent6_2" csCatId="accent6" phldr="1"/>
      <dgm:spPr/>
    </dgm:pt>
    <dgm:pt modelId="{235BD683-3B1F-4CD2-BE02-104291B9FD2E}">
      <dgm:prSet phldrT="[Текст]"/>
      <dgm:spPr/>
      <dgm:t>
        <a:bodyPr/>
        <a:lstStyle/>
        <a:p>
          <a:r>
            <a:rPr lang="ru-RU" b="0" dirty="0" smtClean="0">
              <a:solidFill>
                <a:schemeClr val="tx1"/>
              </a:solidFill>
            </a:rPr>
            <a:t>Собственное финансирование масштабирование</a:t>
          </a:r>
        </a:p>
        <a:p>
          <a:r>
            <a:rPr lang="ru-RU" b="0" dirty="0" smtClean="0">
              <a:solidFill>
                <a:schemeClr val="tx1"/>
              </a:solidFill>
            </a:rPr>
            <a:t>+</a:t>
          </a:r>
          <a:r>
            <a:rPr lang="uk-UA" b="0" dirty="0" smtClean="0">
              <a:solidFill>
                <a:schemeClr val="tx1"/>
              </a:solidFill>
            </a:rPr>
            <a:t> </a:t>
          </a:r>
          <a:r>
            <a:rPr lang="ru-RU" b="0" noProof="0" dirty="0" smtClean="0">
              <a:solidFill>
                <a:schemeClr val="tx1"/>
              </a:solidFill>
            </a:rPr>
            <a:t>1 линия производства </a:t>
          </a:r>
          <a:endParaRPr lang="ru-RU" b="0" noProof="0" dirty="0">
            <a:solidFill>
              <a:schemeClr val="tx1"/>
            </a:solidFill>
          </a:endParaRPr>
        </a:p>
      </dgm:t>
    </dgm:pt>
    <dgm:pt modelId="{3261EF64-5FEB-4923-9A03-7934C4F4D11E}" type="parTrans" cxnId="{A4F0B2C9-B420-4BDA-8FD7-E5BB498555DA}">
      <dgm:prSet/>
      <dgm:spPr/>
      <dgm:t>
        <a:bodyPr/>
        <a:lstStyle/>
        <a:p>
          <a:endParaRPr lang="ru-UA" b="0">
            <a:solidFill>
              <a:schemeClr val="tx1"/>
            </a:solidFill>
          </a:endParaRPr>
        </a:p>
      </dgm:t>
    </dgm:pt>
    <dgm:pt modelId="{DFF5D49E-4C3D-4FA5-A03D-7BCB351E6258}" type="sibTrans" cxnId="{A4F0B2C9-B420-4BDA-8FD7-E5BB498555DA}">
      <dgm:prSet/>
      <dgm:spPr/>
      <dgm:t>
        <a:bodyPr/>
        <a:lstStyle/>
        <a:p>
          <a:endParaRPr lang="ru-UA" b="0">
            <a:solidFill>
              <a:schemeClr val="tx1"/>
            </a:solidFill>
          </a:endParaRPr>
        </a:p>
      </dgm:t>
    </dgm:pt>
    <dgm:pt modelId="{5548C21F-66AE-44CE-9FBF-E3FFF9FB0A92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b="0" noProof="0" dirty="0" smtClean="0">
              <a:solidFill>
                <a:schemeClr val="tx1"/>
              </a:solidFill>
            </a:rPr>
            <a:t>Венчурный и частный капитал</a:t>
          </a:r>
          <a:endParaRPr lang="ru-RU" b="0" noProof="0" dirty="0">
            <a:solidFill>
              <a:schemeClr val="tx1"/>
            </a:solidFill>
          </a:endParaRPr>
        </a:p>
      </dgm:t>
    </dgm:pt>
    <dgm:pt modelId="{1B80AB56-0B90-451A-BB94-35B43996AD18}" type="parTrans" cxnId="{23919F02-9728-4B87-96DF-BB712F187477}">
      <dgm:prSet/>
      <dgm:spPr/>
      <dgm:t>
        <a:bodyPr/>
        <a:lstStyle/>
        <a:p>
          <a:endParaRPr lang="ru-UA" b="0">
            <a:solidFill>
              <a:schemeClr val="tx1"/>
            </a:solidFill>
          </a:endParaRPr>
        </a:p>
      </dgm:t>
    </dgm:pt>
    <dgm:pt modelId="{C0EEED61-0834-4E7F-BDDD-C2CE8504A81D}" type="sibTrans" cxnId="{23919F02-9728-4B87-96DF-BB712F187477}">
      <dgm:prSet/>
      <dgm:spPr/>
      <dgm:t>
        <a:bodyPr/>
        <a:lstStyle/>
        <a:p>
          <a:endParaRPr lang="ru-UA" b="0">
            <a:solidFill>
              <a:schemeClr val="tx1"/>
            </a:solidFill>
          </a:endParaRPr>
        </a:p>
      </dgm:t>
    </dgm:pt>
    <dgm:pt modelId="{88961D0F-EDDE-4CD7-8FA8-1B40FD6FC679}">
      <dgm:prSet phldrT="[Текст]"/>
      <dgm:spPr>
        <a:solidFill>
          <a:srgbClr val="FFFF00"/>
        </a:solidFill>
      </dgm:spPr>
      <dgm:t>
        <a:bodyPr/>
        <a:lstStyle/>
        <a:p>
          <a:endParaRPr lang="ru-UA" b="0" dirty="0">
            <a:solidFill>
              <a:schemeClr val="tx1"/>
            </a:solidFill>
          </a:endParaRPr>
        </a:p>
      </dgm:t>
    </dgm:pt>
    <dgm:pt modelId="{601C0603-E9A7-40A7-AFC0-8DD8B2E07FB7}" type="parTrans" cxnId="{59B1C388-F79B-4BBC-89AF-E536685DFFF7}">
      <dgm:prSet/>
      <dgm:spPr/>
      <dgm:t>
        <a:bodyPr/>
        <a:lstStyle/>
        <a:p>
          <a:endParaRPr lang="ru-UA" b="0">
            <a:solidFill>
              <a:schemeClr val="tx1"/>
            </a:solidFill>
          </a:endParaRPr>
        </a:p>
      </dgm:t>
    </dgm:pt>
    <dgm:pt modelId="{0C309985-75EE-40A6-AFB4-5272E73DD07C}" type="sibTrans" cxnId="{59B1C388-F79B-4BBC-89AF-E536685DFFF7}">
      <dgm:prSet/>
      <dgm:spPr/>
      <dgm:t>
        <a:bodyPr/>
        <a:lstStyle/>
        <a:p>
          <a:endParaRPr lang="ru-UA" b="0">
            <a:solidFill>
              <a:schemeClr val="tx1"/>
            </a:solidFill>
          </a:endParaRPr>
        </a:p>
      </dgm:t>
    </dgm:pt>
    <dgm:pt modelId="{4FB1F451-7237-414B-8111-C7A7A714B1D6}" type="pres">
      <dgm:prSet presAssocID="{14A3B06E-3621-41F2-9EEE-3468C0EDDFCE}" presName="Name0" presStyleCnt="0">
        <dgm:presLayoutVars>
          <dgm:dir/>
          <dgm:animLvl val="lvl"/>
          <dgm:resizeHandles val="exact"/>
        </dgm:presLayoutVars>
      </dgm:prSet>
      <dgm:spPr/>
    </dgm:pt>
    <dgm:pt modelId="{851C0EE6-E5FB-45E0-B9A4-9F5C1087E03E}" type="pres">
      <dgm:prSet presAssocID="{235BD683-3B1F-4CD2-BE02-104291B9FD2E}" presName="Name8" presStyleCnt="0"/>
      <dgm:spPr/>
    </dgm:pt>
    <dgm:pt modelId="{A1EADC4F-ECE2-4A83-9F59-1860E2D9E8C7}" type="pres">
      <dgm:prSet presAssocID="{235BD683-3B1F-4CD2-BE02-104291B9FD2E}" presName="level" presStyleLbl="node1" presStyleIdx="0" presStyleCnt="3" custLinFactNeighborX="6857" custLinFactNeighborY="-128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A186E55-A3C4-4DCF-8DA6-971BFC1DF2F7}" type="pres">
      <dgm:prSet presAssocID="{235BD683-3B1F-4CD2-BE02-104291B9FD2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FF9189C-A2C0-41D2-8E03-9FD0FEEF98B1}" type="pres">
      <dgm:prSet presAssocID="{5548C21F-66AE-44CE-9FBF-E3FFF9FB0A92}" presName="Name8" presStyleCnt="0"/>
      <dgm:spPr/>
    </dgm:pt>
    <dgm:pt modelId="{9037107B-68FD-428F-92ED-98520E2E17AD}" type="pres">
      <dgm:prSet presAssocID="{5548C21F-66AE-44CE-9FBF-E3FFF9FB0A92}" presName="level" presStyleLbl="node1" presStyleIdx="1" presStyleCnt="3" custScaleY="6763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3C977D3-D9E5-4F44-8143-8FA7003C155C}" type="pres">
      <dgm:prSet presAssocID="{5548C21F-66AE-44CE-9FBF-E3FFF9FB0A9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043A0DF-3D49-4EBC-B328-D80E1E6CD9CF}" type="pres">
      <dgm:prSet presAssocID="{88961D0F-EDDE-4CD7-8FA8-1B40FD6FC679}" presName="Name8" presStyleCnt="0"/>
      <dgm:spPr/>
    </dgm:pt>
    <dgm:pt modelId="{0E9EA163-9639-4F87-AE05-FE732BECCED8}" type="pres">
      <dgm:prSet presAssocID="{88961D0F-EDDE-4CD7-8FA8-1B40FD6FC679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29B68A8-F48D-4330-92AC-4983C1963D18}" type="pres">
      <dgm:prSet presAssocID="{88961D0F-EDDE-4CD7-8FA8-1B40FD6FC67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9B1C388-F79B-4BBC-89AF-E536685DFFF7}" srcId="{14A3B06E-3621-41F2-9EEE-3468C0EDDFCE}" destId="{88961D0F-EDDE-4CD7-8FA8-1B40FD6FC679}" srcOrd="2" destOrd="0" parTransId="{601C0603-E9A7-40A7-AFC0-8DD8B2E07FB7}" sibTransId="{0C309985-75EE-40A6-AFB4-5272E73DD07C}"/>
    <dgm:cxn modelId="{A4FDD806-2E04-4382-98B5-9E828B1DDB28}" type="presOf" srcId="{235BD683-3B1F-4CD2-BE02-104291B9FD2E}" destId="{A1EADC4F-ECE2-4A83-9F59-1860E2D9E8C7}" srcOrd="0" destOrd="0" presId="urn:microsoft.com/office/officeart/2005/8/layout/pyramid3"/>
    <dgm:cxn modelId="{BF5CA5CD-0218-45C1-A336-2DC938F096A5}" type="presOf" srcId="{14A3B06E-3621-41F2-9EEE-3468C0EDDFCE}" destId="{4FB1F451-7237-414B-8111-C7A7A714B1D6}" srcOrd="0" destOrd="0" presId="urn:microsoft.com/office/officeart/2005/8/layout/pyramid3"/>
    <dgm:cxn modelId="{A4F0B2C9-B420-4BDA-8FD7-E5BB498555DA}" srcId="{14A3B06E-3621-41F2-9EEE-3468C0EDDFCE}" destId="{235BD683-3B1F-4CD2-BE02-104291B9FD2E}" srcOrd="0" destOrd="0" parTransId="{3261EF64-5FEB-4923-9A03-7934C4F4D11E}" sibTransId="{DFF5D49E-4C3D-4FA5-A03D-7BCB351E6258}"/>
    <dgm:cxn modelId="{4E24F5FD-931E-4E61-BFA7-C2CCCA969661}" type="presOf" srcId="{5548C21F-66AE-44CE-9FBF-E3FFF9FB0A92}" destId="{9037107B-68FD-428F-92ED-98520E2E17AD}" srcOrd="0" destOrd="0" presId="urn:microsoft.com/office/officeart/2005/8/layout/pyramid3"/>
    <dgm:cxn modelId="{A6FEC11F-D8D5-455A-8BF2-8C2D039757A2}" type="presOf" srcId="{88961D0F-EDDE-4CD7-8FA8-1B40FD6FC679}" destId="{C29B68A8-F48D-4330-92AC-4983C1963D18}" srcOrd="1" destOrd="0" presId="urn:microsoft.com/office/officeart/2005/8/layout/pyramid3"/>
    <dgm:cxn modelId="{605005B6-197D-46E1-B446-C7A97BFE7877}" type="presOf" srcId="{5548C21F-66AE-44CE-9FBF-E3FFF9FB0A92}" destId="{D3C977D3-D9E5-4F44-8143-8FA7003C155C}" srcOrd="1" destOrd="0" presId="urn:microsoft.com/office/officeart/2005/8/layout/pyramid3"/>
    <dgm:cxn modelId="{23919F02-9728-4B87-96DF-BB712F187477}" srcId="{14A3B06E-3621-41F2-9EEE-3468C0EDDFCE}" destId="{5548C21F-66AE-44CE-9FBF-E3FFF9FB0A92}" srcOrd="1" destOrd="0" parTransId="{1B80AB56-0B90-451A-BB94-35B43996AD18}" sibTransId="{C0EEED61-0834-4E7F-BDDD-C2CE8504A81D}"/>
    <dgm:cxn modelId="{E206EBE1-B699-4B7B-B981-86B47E874BB0}" type="presOf" srcId="{235BD683-3B1F-4CD2-BE02-104291B9FD2E}" destId="{1A186E55-A3C4-4DCF-8DA6-971BFC1DF2F7}" srcOrd="1" destOrd="0" presId="urn:microsoft.com/office/officeart/2005/8/layout/pyramid3"/>
    <dgm:cxn modelId="{71A0274C-5241-4D4F-AFD9-19FD8054940E}" type="presOf" srcId="{88961D0F-EDDE-4CD7-8FA8-1B40FD6FC679}" destId="{0E9EA163-9639-4F87-AE05-FE732BECCED8}" srcOrd="0" destOrd="0" presId="urn:microsoft.com/office/officeart/2005/8/layout/pyramid3"/>
    <dgm:cxn modelId="{D2B037E2-1BE8-4F09-B86E-40FD8EA2B2B4}" type="presParOf" srcId="{4FB1F451-7237-414B-8111-C7A7A714B1D6}" destId="{851C0EE6-E5FB-45E0-B9A4-9F5C1087E03E}" srcOrd="0" destOrd="0" presId="urn:microsoft.com/office/officeart/2005/8/layout/pyramid3"/>
    <dgm:cxn modelId="{1E411D28-0AB8-41BF-8455-51870D451BF5}" type="presParOf" srcId="{851C0EE6-E5FB-45E0-B9A4-9F5C1087E03E}" destId="{A1EADC4F-ECE2-4A83-9F59-1860E2D9E8C7}" srcOrd="0" destOrd="0" presId="urn:microsoft.com/office/officeart/2005/8/layout/pyramid3"/>
    <dgm:cxn modelId="{1D385F62-8206-4317-A26A-AAA4D798080F}" type="presParOf" srcId="{851C0EE6-E5FB-45E0-B9A4-9F5C1087E03E}" destId="{1A186E55-A3C4-4DCF-8DA6-971BFC1DF2F7}" srcOrd="1" destOrd="0" presId="urn:microsoft.com/office/officeart/2005/8/layout/pyramid3"/>
    <dgm:cxn modelId="{8A1D8F4E-009D-4863-9260-E41BF7DFD0D7}" type="presParOf" srcId="{4FB1F451-7237-414B-8111-C7A7A714B1D6}" destId="{7FF9189C-A2C0-41D2-8E03-9FD0FEEF98B1}" srcOrd="1" destOrd="0" presId="urn:microsoft.com/office/officeart/2005/8/layout/pyramid3"/>
    <dgm:cxn modelId="{B699FA18-991B-4147-B3E0-19B08621AF9D}" type="presParOf" srcId="{7FF9189C-A2C0-41D2-8E03-9FD0FEEF98B1}" destId="{9037107B-68FD-428F-92ED-98520E2E17AD}" srcOrd="0" destOrd="0" presId="urn:microsoft.com/office/officeart/2005/8/layout/pyramid3"/>
    <dgm:cxn modelId="{F8571957-853A-4D2B-86D3-C9F18E118602}" type="presParOf" srcId="{7FF9189C-A2C0-41D2-8E03-9FD0FEEF98B1}" destId="{D3C977D3-D9E5-4F44-8143-8FA7003C155C}" srcOrd="1" destOrd="0" presId="urn:microsoft.com/office/officeart/2005/8/layout/pyramid3"/>
    <dgm:cxn modelId="{EEA9BACA-3728-4464-BDC8-9E3788A13874}" type="presParOf" srcId="{4FB1F451-7237-414B-8111-C7A7A714B1D6}" destId="{9043A0DF-3D49-4EBC-B328-D80E1E6CD9CF}" srcOrd="2" destOrd="0" presId="urn:microsoft.com/office/officeart/2005/8/layout/pyramid3"/>
    <dgm:cxn modelId="{DF4B09AD-6B14-4D92-B5B0-2B712F8F5C6B}" type="presParOf" srcId="{9043A0DF-3D49-4EBC-B328-D80E1E6CD9CF}" destId="{0E9EA163-9639-4F87-AE05-FE732BECCED8}" srcOrd="0" destOrd="0" presId="urn:microsoft.com/office/officeart/2005/8/layout/pyramid3"/>
    <dgm:cxn modelId="{54C104D8-C638-48A4-ACD2-DAC3E82E3CDD}" type="presParOf" srcId="{9043A0DF-3D49-4EBC-B328-D80E1E6CD9CF}" destId="{C29B68A8-F48D-4330-92AC-4983C1963D18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C8100D-AFF0-4BDE-ACA9-467704E308AA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FF3C75D9-9731-45D8-BABF-D88D009F464B}">
      <dgm:prSet phldrT="[Текст]"/>
      <dgm:spPr/>
      <dgm:t>
        <a:bodyPr/>
        <a:lstStyle/>
        <a:p>
          <a:r>
            <a:rPr lang="uk-UA" dirty="0"/>
            <a:t>Валентин </a:t>
          </a:r>
          <a:r>
            <a:rPr lang="ru-RU" noProof="0" dirty="0" smtClean="0"/>
            <a:t>Колотый</a:t>
          </a:r>
          <a:endParaRPr lang="ru-RU" noProof="0" dirty="0"/>
        </a:p>
      </dgm:t>
    </dgm:pt>
    <dgm:pt modelId="{2BD2A135-E95C-491C-BD7E-7AA9BC71BEF5}" type="parTrans" cxnId="{6DEB75F5-FE7C-4BD2-B75C-15ABBEB63B89}">
      <dgm:prSet/>
      <dgm:spPr/>
      <dgm:t>
        <a:bodyPr/>
        <a:lstStyle/>
        <a:p>
          <a:endParaRPr lang="ru-UA"/>
        </a:p>
      </dgm:t>
    </dgm:pt>
    <dgm:pt modelId="{FE0457DE-C85F-4772-9564-1A435ED98800}" type="sibTrans" cxnId="{6DEB75F5-FE7C-4BD2-B75C-15ABBEB63B89}">
      <dgm:prSet/>
      <dgm:spPr/>
      <dgm:t>
        <a:bodyPr/>
        <a:lstStyle/>
        <a:p>
          <a:endParaRPr lang="ru-UA"/>
        </a:p>
      </dgm:t>
    </dgm:pt>
    <dgm:pt modelId="{30B1AA13-D980-402B-AAB1-6CE49997E5AE}">
      <dgm:prSet phldrT="[Текст]"/>
      <dgm:spPr/>
      <dgm:t>
        <a:bodyPr/>
        <a:lstStyle/>
        <a:p>
          <a:r>
            <a:rPr lang="ru-RU" b="1" noProof="0" dirty="0" smtClean="0"/>
            <a:t>Основатель</a:t>
          </a:r>
          <a:r>
            <a:rPr lang="uk-UA" b="1" dirty="0" smtClean="0"/>
            <a:t> </a:t>
          </a:r>
          <a:r>
            <a:rPr lang="en-US" b="1" dirty="0" smtClean="0"/>
            <a:t>KVP</a:t>
          </a:r>
          <a:r>
            <a:rPr lang="ru-RU" b="1" dirty="0" smtClean="0"/>
            <a:t> </a:t>
          </a:r>
          <a:r>
            <a:rPr lang="en-US" b="1" dirty="0" smtClean="0"/>
            <a:t>Welding Technologies</a:t>
          </a:r>
          <a:endParaRPr lang="ru-UA" b="1" dirty="0"/>
        </a:p>
      </dgm:t>
    </dgm:pt>
    <dgm:pt modelId="{5BAB8E9A-49DF-4829-A1E2-B69799BFDF81}" type="parTrans" cxnId="{35406A35-D2D1-47FB-A05B-78B214BB3909}">
      <dgm:prSet/>
      <dgm:spPr/>
      <dgm:t>
        <a:bodyPr/>
        <a:lstStyle/>
        <a:p>
          <a:endParaRPr lang="ru-UA"/>
        </a:p>
      </dgm:t>
    </dgm:pt>
    <dgm:pt modelId="{4A59019C-B9D9-459F-BC9A-96276ACD4BBE}" type="sibTrans" cxnId="{35406A35-D2D1-47FB-A05B-78B214BB3909}">
      <dgm:prSet/>
      <dgm:spPr/>
      <dgm:t>
        <a:bodyPr/>
        <a:lstStyle/>
        <a:p>
          <a:endParaRPr lang="ru-UA"/>
        </a:p>
      </dgm:t>
    </dgm:pt>
    <dgm:pt modelId="{9968BDC7-B62E-46CA-870B-016ADE5D6319}">
      <dgm:prSet phldrT="[Текст]"/>
      <dgm:spPr/>
      <dgm:t>
        <a:bodyPr/>
        <a:lstStyle/>
        <a:p>
          <a:r>
            <a:rPr lang="uk-UA" dirty="0"/>
            <a:t>20 </a:t>
          </a:r>
          <a:r>
            <a:rPr lang="ru-RU" dirty="0" smtClean="0"/>
            <a:t>лет опыта продаж сварочных материалов</a:t>
          </a:r>
          <a:endParaRPr lang="ru-UA" dirty="0"/>
        </a:p>
      </dgm:t>
    </dgm:pt>
    <dgm:pt modelId="{BBE8C28A-9B6D-4D75-A470-CC2990BFBBC0}" type="parTrans" cxnId="{1E3D585F-D390-4895-BC4A-550CB4564DBB}">
      <dgm:prSet/>
      <dgm:spPr/>
      <dgm:t>
        <a:bodyPr/>
        <a:lstStyle/>
        <a:p>
          <a:endParaRPr lang="ru-UA"/>
        </a:p>
      </dgm:t>
    </dgm:pt>
    <dgm:pt modelId="{467D71F2-8E0A-4E8D-8F75-79D9A25B7DD2}" type="sibTrans" cxnId="{1E3D585F-D390-4895-BC4A-550CB4564DBB}">
      <dgm:prSet/>
      <dgm:spPr/>
      <dgm:t>
        <a:bodyPr/>
        <a:lstStyle/>
        <a:p>
          <a:endParaRPr lang="ru-UA"/>
        </a:p>
      </dgm:t>
    </dgm:pt>
    <dgm:pt modelId="{BFF8E0BE-0F70-41CD-A44A-1943DF035847}">
      <dgm:prSet phldrT="[Текст]"/>
      <dgm:spPr/>
      <dgm:t>
        <a:bodyPr/>
        <a:lstStyle/>
        <a:p>
          <a:r>
            <a:rPr lang="uk-UA" dirty="0"/>
            <a:t>Борис </a:t>
          </a:r>
          <a:r>
            <a:rPr lang="uk-UA" dirty="0" err="1"/>
            <a:t>Юрлов</a:t>
          </a:r>
          <a:endParaRPr lang="ru-UA" dirty="0"/>
        </a:p>
      </dgm:t>
    </dgm:pt>
    <dgm:pt modelId="{D1817A8A-1F0E-419F-A70C-2FE52689EF1F}" type="parTrans" cxnId="{4EEA57B2-27E6-40BB-BC6A-5F89286992A8}">
      <dgm:prSet/>
      <dgm:spPr/>
      <dgm:t>
        <a:bodyPr/>
        <a:lstStyle/>
        <a:p>
          <a:endParaRPr lang="ru-UA"/>
        </a:p>
      </dgm:t>
    </dgm:pt>
    <dgm:pt modelId="{167F781A-FB81-4C43-97D2-9CEAC28AE32F}" type="sibTrans" cxnId="{4EEA57B2-27E6-40BB-BC6A-5F89286992A8}">
      <dgm:prSet/>
      <dgm:spPr/>
      <dgm:t>
        <a:bodyPr/>
        <a:lstStyle/>
        <a:p>
          <a:endParaRPr lang="ru-UA"/>
        </a:p>
      </dgm:t>
    </dgm:pt>
    <dgm:pt modelId="{84CEB2F0-D651-417C-BD67-DB5A79E2FAB7}">
      <dgm:prSet phldrT="[Текст]"/>
      <dgm:spPr/>
      <dgm:t>
        <a:bodyPr/>
        <a:lstStyle/>
        <a:p>
          <a:r>
            <a:rPr lang="ru-RU" b="1" dirty="0" smtClean="0"/>
            <a:t>Соучредитель</a:t>
          </a:r>
          <a:endParaRPr lang="ru-UA" b="1" dirty="0"/>
        </a:p>
      </dgm:t>
    </dgm:pt>
    <dgm:pt modelId="{952326A3-A0BE-48CC-A04F-6AF78CC41893}" type="parTrans" cxnId="{AD65BDF5-3DE5-478A-BC4C-9F2135465647}">
      <dgm:prSet/>
      <dgm:spPr/>
      <dgm:t>
        <a:bodyPr/>
        <a:lstStyle/>
        <a:p>
          <a:endParaRPr lang="ru-UA"/>
        </a:p>
      </dgm:t>
    </dgm:pt>
    <dgm:pt modelId="{344666AF-54BE-40B7-ADDE-A52D54372043}" type="sibTrans" cxnId="{AD65BDF5-3DE5-478A-BC4C-9F2135465647}">
      <dgm:prSet/>
      <dgm:spPr/>
      <dgm:t>
        <a:bodyPr/>
        <a:lstStyle/>
        <a:p>
          <a:endParaRPr lang="ru-UA"/>
        </a:p>
      </dgm:t>
    </dgm:pt>
    <dgm:pt modelId="{5E6B2890-6B16-4FAC-BD40-7E08F6569563}">
      <dgm:prSet phldrT="[Текст]"/>
      <dgm:spPr/>
      <dgm:t>
        <a:bodyPr/>
        <a:lstStyle/>
        <a:p>
          <a:r>
            <a:rPr lang="ru-RU" noProof="0" dirty="0" smtClean="0"/>
            <a:t>Андрей </a:t>
          </a:r>
          <a:r>
            <a:rPr lang="ru-RU" noProof="0" dirty="0" err="1" smtClean="0"/>
            <a:t>Пивень</a:t>
          </a:r>
          <a:endParaRPr lang="ru-RU" noProof="0" dirty="0"/>
        </a:p>
      </dgm:t>
    </dgm:pt>
    <dgm:pt modelId="{59025D50-48AB-4105-9C89-A9481840F853}" type="parTrans" cxnId="{7BC75AD1-5AC4-403A-B770-FD5056CA7A48}">
      <dgm:prSet/>
      <dgm:spPr/>
      <dgm:t>
        <a:bodyPr/>
        <a:lstStyle/>
        <a:p>
          <a:endParaRPr lang="ru-UA"/>
        </a:p>
      </dgm:t>
    </dgm:pt>
    <dgm:pt modelId="{C1A385EC-0C11-497D-9FEC-C0D379EEC8B7}" type="sibTrans" cxnId="{7BC75AD1-5AC4-403A-B770-FD5056CA7A48}">
      <dgm:prSet/>
      <dgm:spPr/>
      <dgm:t>
        <a:bodyPr/>
        <a:lstStyle/>
        <a:p>
          <a:endParaRPr lang="ru-UA"/>
        </a:p>
      </dgm:t>
    </dgm:pt>
    <dgm:pt modelId="{471FDA6C-64CC-440B-BE2E-2F23F14C7A58}">
      <dgm:prSet phldrT="[Текст]"/>
      <dgm:spPr/>
      <dgm:t>
        <a:bodyPr/>
        <a:lstStyle/>
        <a:p>
          <a:r>
            <a:rPr lang="ru-RU" b="1" noProof="0" dirty="0" smtClean="0"/>
            <a:t>Менеджер по развитию</a:t>
          </a:r>
          <a:endParaRPr lang="ru-RU" noProof="0" dirty="0"/>
        </a:p>
      </dgm:t>
    </dgm:pt>
    <dgm:pt modelId="{1934278A-0E05-4DDA-81C9-2B9D72B0254A}" type="parTrans" cxnId="{DA0B277C-D6E6-4864-B8EB-B33D63CA2650}">
      <dgm:prSet/>
      <dgm:spPr/>
      <dgm:t>
        <a:bodyPr/>
        <a:lstStyle/>
        <a:p>
          <a:endParaRPr lang="ru-UA"/>
        </a:p>
      </dgm:t>
    </dgm:pt>
    <dgm:pt modelId="{65162E85-22A0-4854-988B-0FF955766DD5}" type="sibTrans" cxnId="{DA0B277C-D6E6-4864-B8EB-B33D63CA2650}">
      <dgm:prSet/>
      <dgm:spPr/>
      <dgm:t>
        <a:bodyPr/>
        <a:lstStyle/>
        <a:p>
          <a:endParaRPr lang="ru-UA"/>
        </a:p>
      </dgm:t>
    </dgm:pt>
    <dgm:pt modelId="{6FB654A0-8E5A-4DEC-A9EE-A11A43334ABA}">
      <dgm:prSet/>
      <dgm:spPr/>
      <dgm:t>
        <a:bodyPr/>
        <a:lstStyle/>
        <a:p>
          <a:r>
            <a:rPr lang="uk-UA" dirty="0"/>
            <a:t>15 </a:t>
          </a:r>
          <a:r>
            <a:rPr lang="uk-UA" dirty="0" smtClean="0"/>
            <a:t>лет </a:t>
          </a:r>
          <a:r>
            <a:rPr lang="ru-RU" noProof="0" dirty="0" smtClean="0"/>
            <a:t>руководитель отдела внедрения ИКТ</a:t>
          </a:r>
          <a:endParaRPr lang="ru-RU" noProof="0" dirty="0"/>
        </a:p>
      </dgm:t>
    </dgm:pt>
    <dgm:pt modelId="{8F5E51EE-4391-49FD-BF16-E021FF9EB4D4}" type="parTrans" cxnId="{55E05258-7400-40E4-BF19-814EDB62EDB6}">
      <dgm:prSet/>
      <dgm:spPr/>
      <dgm:t>
        <a:bodyPr/>
        <a:lstStyle/>
        <a:p>
          <a:endParaRPr lang="ru-UA"/>
        </a:p>
      </dgm:t>
    </dgm:pt>
    <dgm:pt modelId="{92512F0B-58DC-4F58-ABC0-C948A5846BFC}" type="sibTrans" cxnId="{55E05258-7400-40E4-BF19-814EDB62EDB6}">
      <dgm:prSet/>
      <dgm:spPr/>
      <dgm:t>
        <a:bodyPr/>
        <a:lstStyle/>
        <a:p>
          <a:endParaRPr lang="ru-UA"/>
        </a:p>
      </dgm:t>
    </dgm:pt>
    <dgm:pt modelId="{0D508B21-A9EC-44BF-9EB8-A7BBB0935DAF}">
      <dgm:prSet/>
      <dgm:spPr/>
      <dgm:t>
        <a:bodyPr/>
        <a:lstStyle/>
        <a:p>
          <a:r>
            <a:rPr lang="uk-UA" dirty="0"/>
            <a:t> </a:t>
          </a:r>
          <a:r>
            <a:rPr lang="ru-RU" noProof="0" dirty="0" smtClean="0"/>
            <a:t>35 лет в индустрии сварки металлов</a:t>
          </a:r>
          <a:r>
            <a:rPr lang="uk-UA" dirty="0" smtClean="0"/>
            <a:t>, </a:t>
          </a:r>
          <a:r>
            <a:rPr lang="ru-RU" noProof="0" dirty="0" err="1" smtClean="0"/>
            <a:t>канд.техн.наук</a:t>
          </a:r>
          <a:r>
            <a:rPr lang="ru-RU" noProof="0" dirty="0" smtClean="0"/>
            <a:t>, международный инженер сварщик </a:t>
          </a:r>
          <a:r>
            <a:rPr lang="uk-UA" dirty="0" smtClean="0"/>
            <a:t>(</a:t>
          </a:r>
          <a:r>
            <a:rPr lang="en-US" dirty="0"/>
            <a:t>IWE)</a:t>
          </a:r>
          <a:r>
            <a:rPr lang="uk-UA" dirty="0"/>
            <a:t> </a:t>
          </a:r>
          <a:endParaRPr lang="ru-UA" dirty="0"/>
        </a:p>
      </dgm:t>
    </dgm:pt>
    <dgm:pt modelId="{EC76D94B-9E59-4A19-B55B-3F8A1B68379D}" type="parTrans" cxnId="{0843B58F-8C51-47F7-8070-E2F1F336E06D}">
      <dgm:prSet/>
      <dgm:spPr/>
      <dgm:t>
        <a:bodyPr/>
        <a:lstStyle/>
        <a:p>
          <a:endParaRPr lang="ru-UA"/>
        </a:p>
      </dgm:t>
    </dgm:pt>
    <dgm:pt modelId="{26ACF5B9-E8C1-4FA6-9225-AAA5A2447BDF}" type="sibTrans" cxnId="{0843B58F-8C51-47F7-8070-E2F1F336E06D}">
      <dgm:prSet/>
      <dgm:spPr/>
      <dgm:t>
        <a:bodyPr/>
        <a:lstStyle/>
        <a:p>
          <a:endParaRPr lang="ru-UA"/>
        </a:p>
      </dgm:t>
    </dgm:pt>
    <dgm:pt modelId="{1D32EBBE-E291-47A4-B4B9-05FD0A24138F}">
      <dgm:prSet/>
      <dgm:spPr/>
      <dgm:t>
        <a:bodyPr/>
        <a:lstStyle/>
        <a:p>
          <a:r>
            <a:rPr lang="uk-UA" dirty="0"/>
            <a:t>Костянтин </a:t>
          </a:r>
          <a:r>
            <a:rPr lang="uk-UA" dirty="0" err="1"/>
            <a:t>Дядюра</a:t>
          </a:r>
          <a:endParaRPr lang="ru-UA" dirty="0"/>
        </a:p>
      </dgm:t>
    </dgm:pt>
    <dgm:pt modelId="{88EA4DBC-172F-4D69-9988-7D18F20505E0}" type="parTrans" cxnId="{FDC9F67D-41F3-438B-8B45-D81695502B49}">
      <dgm:prSet/>
      <dgm:spPr/>
      <dgm:t>
        <a:bodyPr/>
        <a:lstStyle/>
        <a:p>
          <a:endParaRPr lang="ru-UA"/>
        </a:p>
      </dgm:t>
    </dgm:pt>
    <dgm:pt modelId="{EEA7A762-C34D-4F12-87E0-B893AF08CA75}" type="sibTrans" cxnId="{FDC9F67D-41F3-438B-8B45-D81695502B49}">
      <dgm:prSet/>
      <dgm:spPr/>
      <dgm:t>
        <a:bodyPr/>
        <a:lstStyle/>
        <a:p>
          <a:endParaRPr lang="ru-UA"/>
        </a:p>
      </dgm:t>
    </dgm:pt>
    <dgm:pt modelId="{7B12664B-78F0-4A5E-B0B0-EF5DF99665BC}">
      <dgm:prSet/>
      <dgm:spPr/>
      <dgm:t>
        <a:bodyPr/>
        <a:lstStyle/>
        <a:p>
          <a:r>
            <a:rPr lang="ru-RU" noProof="0" dirty="0" smtClean="0"/>
            <a:t>Руководитель с технических и технологических  исследований</a:t>
          </a:r>
          <a:endParaRPr lang="ru-RU" noProof="0" dirty="0"/>
        </a:p>
      </dgm:t>
    </dgm:pt>
    <dgm:pt modelId="{4EDDE7FB-6FD0-41A0-917C-11DECD28744A}" type="parTrans" cxnId="{990131F3-FD5F-4320-9C7A-B8D0B73E9AE5}">
      <dgm:prSet/>
      <dgm:spPr/>
      <dgm:t>
        <a:bodyPr/>
        <a:lstStyle/>
        <a:p>
          <a:endParaRPr lang="ru-UA"/>
        </a:p>
      </dgm:t>
    </dgm:pt>
    <dgm:pt modelId="{D0CBC1F5-E654-4832-A9BE-73ED024B4927}" type="sibTrans" cxnId="{990131F3-FD5F-4320-9C7A-B8D0B73E9AE5}">
      <dgm:prSet/>
      <dgm:spPr/>
      <dgm:t>
        <a:bodyPr/>
        <a:lstStyle/>
        <a:p>
          <a:endParaRPr lang="ru-UA"/>
        </a:p>
      </dgm:t>
    </dgm:pt>
    <dgm:pt modelId="{AEF96425-691F-4262-8F41-B861EADF7098}">
      <dgm:prSet/>
      <dgm:spPr/>
      <dgm:t>
        <a:bodyPr/>
        <a:lstStyle/>
        <a:p>
          <a:r>
            <a:rPr lang="ru-RU" noProof="0" dirty="0" smtClean="0"/>
            <a:t>Доктор технических наук, профессор</a:t>
          </a:r>
          <a:endParaRPr lang="ru-RU" noProof="0" dirty="0"/>
        </a:p>
      </dgm:t>
    </dgm:pt>
    <dgm:pt modelId="{3AD788EB-1C1B-493B-8150-CD2C25C9CDF2}" type="parTrans" cxnId="{B491ECB0-871F-40BF-A7D7-7BC342605EE4}">
      <dgm:prSet/>
      <dgm:spPr/>
      <dgm:t>
        <a:bodyPr/>
        <a:lstStyle/>
        <a:p>
          <a:endParaRPr lang="ru-UA"/>
        </a:p>
      </dgm:t>
    </dgm:pt>
    <dgm:pt modelId="{D4175738-B4AC-4919-9C17-EA85AE403676}" type="sibTrans" cxnId="{B491ECB0-871F-40BF-A7D7-7BC342605EE4}">
      <dgm:prSet/>
      <dgm:spPr/>
      <dgm:t>
        <a:bodyPr/>
        <a:lstStyle/>
        <a:p>
          <a:endParaRPr lang="ru-UA"/>
        </a:p>
      </dgm:t>
    </dgm:pt>
    <dgm:pt modelId="{449AF94F-6527-49CD-A208-7C06401F2CE8}" type="pres">
      <dgm:prSet presAssocID="{95C8100D-AFF0-4BDE-ACA9-467704E308A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743C2B2-ADE4-4BCF-A71B-AC94C0D87C18}" type="pres">
      <dgm:prSet presAssocID="{FF3C75D9-9731-45D8-BABF-D88D009F464B}" presName="node" presStyleLbl="node1" presStyleIdx="0" presStyleCnt="4" custLinFactNeighborX="39213" custLinFactNeighborY="110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6700C86-A877-43D1-BD54-26204B58D1C4}" type="pres">
      <dgm:prSet presAssocID="{FE0457DE-C85F-4772-9564-1A435ED98800}" presName="sibTrans" presStyleCnt="0"/>
      <dgm:spPr/>
    </dgm:pt>
    <dgm:pt modelId="{5B6BB0ED-54A0-4EEA-A221-E0B68FEC5B29}" type="pres">
      <dgm:prSet presAssocID="{BFF8E0BE-0F70-41CD-A44A-1943DF03584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32C257D-2758-41B7-BA89-BA92CBC3096B}" type="pres">
      <dgm:prSet presAssocID="{167F781A-FB81-4C43-97D2-9CEAC28AE32F}" presName="sibTrans" presStyleCnt="0"/>
      <dgm:spPr/>
    </dgm:pt>
    <dgm:pt modelId="{8139BA15-200D-46AB-BC8F-6725185A2EBA}" type="pres">
      <dgm:prSet presAssocID="{5E6B2890-6B16-4FAC-BD40-7E08F6569563}" presName="node" presStyleLbl="node1" presStyleIdx="2" presStyleCnt="4" custLinFactNeighborX="11793" custLinFactNeighborY="-18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6AB5032-7175-44B6-AC06-6A96A083DD89}" type="pres">
      <dgm:prSet presAssocID="{C1A385EC-0C11-497D-9FEC-C0D379EEC8B7}" presName="sibTrans" presStyleCnt="0"/>
      <dgm:spPr/>
    </dgm:pt>
    <dgm:pt modelId="{EB431A87-D46D-40B8-8DDD-98F7553EA078}" type="pres">
      <dgm:prSet presAssocID="{1D32EBBE-E291-47A4-B4B9-05FD0A24138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90131F3-FD5F-4320-9C7A-B8D0B73E9AE5}" srcId="{1D32EBBE-E291-47A4-B4B9-05FD0A24138F}" destId="{7B12664B-78F0-4A5E-B0B0-EF5DF99665BC}" srcOrd="0" destOrd="0" parTransId="{4EDDE7FB-6FD0-41A0-917C-11DECD28744A}" sibTransId="{D0CBC1F5-E654-4832-A9BE-73ED024B4927}"/>
    <dgm:cxn modelId="{FDC9F67D-41F3-438B-8B45-D81695502B49}" srcId="{95C8100D-AFF0-4BDE-ACA9-467704E308AA}" destId="{1D32EBBE-E291-47A4-B4B9-05FD0A24138F}" srcOrd="3" destOrd="0" parTransId="{88EA4DBC-172F-4D69-9988-7D18F20505E0}" sibTransId="{EEA7A762-C34D-4F12-87E0-B893AF08CA75}"/>
    <dgm:cxn modelId="{AD65BDF5-3DE5-478A-BC4C-9F2135465647}" srcId="{BFF8E0BE-0F70-41CD-A44A-1943DF035847}" destId="{84CEB2F0-D651-417C-BD67-DB5A79E2FAB7}" srcOrd="0" destOrd="0" parTransId="{952326A3-A0BE-48CC-A04F-6AF78CC41893}" sibTransId="{344666AF-54BE-40B7-ADDE-A52D54372043}"/>
    <dgm:cxn modelId="{B491ECB0-871F-40BF-A7D7-7BC342605EE4}" srcId="{1D32EBBE-E291-47A4-B4B9-05FD0A24138F}" destId="{AEF96425-691F-4262-8F41-B861EADF7098}" srcOrd="1" destOrd="0" parTransId="{3AD788EB-1C1B-493B-8150-CD2C25C9CDF2}" sibTransId="{D4175738-B4AC-4919-9C17-EA85AE403676}"/>
    <dgm:cxn modelId="{AB07D7BB-474F-4F64-8ADF-CAF31DC64CE4}" type="presOf" srcId="{7B12664B-78F0-4A5E-B0B0-EF5DF99665BC}" destId="{EB431A87-D46D-40B8-8DDD-98F7553EA078}" srcOrd="0" destOrd="1" presId="urn:microsoft.com/office/officeart/2005/8/layout/hList6"/>
    <dgm:cxn modelId="{160F8732-21F6-4C26-9566-D9C95BC3AEFC}" type="presOf" srcId="{95C8100D-AFF0-4BDE-ACA9-467704E308AA}" destId="{449AF94F-6527-49CD-A208-7C06401F2CE8}" srcOrd="0" destOrd="0" presId="urn:microsoft.com/office/officeart/2005/8/layout/hList6"/>
    <dgm:cxn modelId="{1E3D585F-D390-4895-BC4A-550CB4564DBB}" srcId="{FF3C75D9-9731-45D8-BABF-D88D009F464B}" destId="{9968BDC7-B62E-46CA-870B-016ADE5D6319}" srcOrd="1" destOrd="0" parTransId="{BBE8C28A-9B6D-4D75-A470-CC2990BFBBC0}" sibTransId="{467D71F2-8E0A-4E8D-8F75-79D9A25B7DD2}"/>
    <dgm:cxn modelId="{55E05258-7400-40E4-BF19-814EDB62EDB6}" srcId="{5E6B2890-6B16-4FAC-BD40-7E08F6569563}" destId="{6FB654A0-8E5A-4DEC-A9EE-A11A43334ABA}" srcOrd="1" destOrd="0" parTransId="{8F5E51EE-4391-49FD-BF16-E021FF9EB4D4}" sibTransId="{92512F0B-58DC-4F58-ABC0-C948A5846BFC}"/>
    <dgm:cxn modelId="{7BC75AD1-5AC4-403A-B770-FD5056CA7A48}" srcId="{95C8100D-AFF0-4BDE-ACA9-467704E308AA}" destId="{5E6B2890-6B16-4FAC-BD40-7E08F6569563}" srcOrd="2" destOrd="0" parTransId="{59025D50-48AB-4105-9C89-A9481840F853}" sibTransId="{C1A385EC-0C11-497D-9FEC-C0D379EEC8B7}"/>
    <dgm:cxn modelId="{4BD2DAD1-C6B8-480D-A564-5E53ED12EEF7}" type="presOf" srcId="{30B1AA13-D980-402B-AAB1-6CE49997E5AE}" destId="{F743C2B2-ADE4-4BCF-A71B-AC94C0D87C18}" srcOrd="0" destOrd="1" presId="urn:microsoft.com/office/officeart/2005/8/layout/hList6"/>
    <dgm:cxn modelId="{43D58D17-788F-461B-9E80-5875B10961FD}" type="presOf" srcId="{471FDA6C-64CC-440B-BE2E-2F23F14C7A58}" destId="{8139BA15-200D-46AB-BC8F-6725185A2EBA}" srcOrd="0" destOrd="1" presId="urn:microsoft.com/office/officeart/2005/8/layout/hList6"/>
    <dgm:cxn modelId="{4EEA57B2-27E6-40BB-BC6A-5F89286992A8}" srcId="{95C8100D-AFF0-4BDE-ACA9-467704E308AA}" destId="{BFF8E0BE-0F70-41CD-A44A-1943DF035847}" srcOrd="1" destOrd="0" parTransId="{D1817A8A-1F0E-419F-A70C-2FE52689EF1F}" sibTransId="{167F781A-FB81-4C43-97D2-9CEAC28AE32F}"/>
    <dgm:cxn modelId="{35406A35-D2D1-47FB-A05B-78B214BB3909}" srcId="{FF3C75D9-9731-45D8-BABF-D88D009F464B}" destId="{30B1AA13-D980-402B-AAB1-6CE49997E5AE}" srcOrd="0" destOrd="0" parTransId="{5BAB8E9A-49DF-4829-A1E2-B69799BFDF81}" sibTransId="{4A59019C-B9D9-459F-BC9A-96276ACD4BBE}"/>
    <dgm:cxn modelId="{F9DEE77A-A580-48CC-96A7-D20D2E36F5AF}" type="presOf" srcId="{5E6B2890-6B16-4FAC-BD40-7E08F6569563}" destId="{8139BA15-200D-46AB-BC8F-6725185A2EBA}" srcOrd="0" destOrd="0" presId="urn:microsoft.com/office/officeart/2005/8/layout/hList6"/>
    <dgm:cxn modelId="{3B569F22-FC4F-4544-A247-65AEBE34F61B}" type="presOf" srcId="{6FB654A0-8E5A-4DEC-A9EE-A11A43334ABA}" destId="{8139BA15-200D-46AB-BC8F-6725185A2EBA}" srcOrd="0" destOrd="2" presId="urn:microsoft.com/office/officeart/2005/8/layout/hList6"/>
    <dgm:cxn modelId="{DA0B277C-D6E6-4864-B8EB-B33D63CA2650}" srcId="{5E6B2890-6B16-4FAC-BD40-7E08F6569563}" destId="{471FDA6C-64CC-440B-BE2E-2F23F14C7A58}" srcOrd="0" destOrd="0" parTransId="{1934278A-0E05-4DDA-81C9-2B9D72B0254A}" sibTransId="{65162E85-22A0-4854-988B-0FF955766DD5}"/>
    <dgm:cxn modelId="{0F8DD384-8DE2-4559-B031-E16120D2BC8E}" type="presOf" srcId="{9968BDC7-B62E-46CA-870B-016ADE5D6319}" destId="{F743C2B2-ADE4-4BCF-A71B-AC94C0D87C18}" srcOrd="0" destOrd="2" presId="urn:microsoft.com/office/officeart/2005/8/layout/hList6"/>
    <dgm:cxn modelId="{0843B58F-8C51-47F7-8070-E2F1F336E06D}" srcId="{BFF8E0BE-0F70-41CD-A44A-1943DF035847}" destId="{0D508B21-A9EC-44BF-9EB8-A7BBB0935DAF}" srcOrd="1" destOrd="0" parTransId="{EC76D94B-9E59-4A19-B55B-3F8A1B68379D}" sibTransId="{26ACF5B9-E8C1-4FA6-9225-AAA5A2447BDF}"/>
    <dgm:cxn modelId="{CB37F476-1A1D-4010-9279-9F32571A4517}" type="presOf" srcId="{84CEB2F0-D651-417C-BD67-DB5A79E2FAB7}" destId="{5B6BB0ED-54A0-4EEA-A221-E0B68FEC5B29}" srcOrd="0" destOrd="1" presId="urn:microsoft.com/office/officeart/2005/8/layout/hList6"/>
    <dgm:cxn modelId="{01D8BE49-735A-4CBD-8674-974CB84198BE}" type="presOf" srcId="{FF3C75D9-9731-45D8-BABF-D88D009F464B}" destId="{F743C2B2-ADE4-4BCF-A71B-AC94C0D87C18}" srcOrd="0" destOrd="0" presId="urn:microsoft.com/office/officeart/2005/8/layout/hList6"/>
    <dgm:cxn modelId="{1098BF6E-8AF6-4D53-A94D-5D8B46C84316}" type="presOf" srcId="{0D508B21-A9EC-44BF-9EB8-A7BBB0935DAF}" destId="{5B6BB0ED-54A0-4EEA-A221-E0B68FEC5B29}" srcOrd="0" destOrd="2" presId="urn:microsoft.com/office/officeart/2005/8/layout/hList6"/>
    <dgm:cxn modelId="{6DEB75F5-FE7C-4BD2-B75C-15ABBEB63B89}" srcId="{95C8100D-AFF0-4BDE-ACA9-467704E308AA}" destId="{FF3C75D9-9731-45D8-BABF-D88D009F464B}" srcOrd="0" destOrd="0" parTransId="{2BD2A135-E95C-491C-BD7E-7AA9BC71BEF5}" sibTransId="{FE0457DE-C85F-4772-9564-1A435ED98800}"/>
    <dgm:cxn modelId="{8D9B35DC-EDB2-49DE-9456-53237ACE3713}" type="presOf" srcId="{AEF96425-691F-4262-8F41-B861EADF7098}" destId="{EB431A87-D46D-40B8-8DDD-98F7553EA078}" srcOrd="0" destOrd="2" presId="urn:microsoft.com/office/officeart/2005/8/layout/hList6"/>
    <dgm:cxn modelId="{51AC7A46-37E1-48BF-A3BC-98CC3F354233}" type="presOf" srcId="{BFF8E0BE-0F70-41CD-A44A-1943DF035847}" destId="{5B6BB0ED-54A0-4EEA-A221-E0B68FEC5B29}" srcOrd="0" destOrd="0" presId="urn:microsoft.com/office/officeart/2005/8/layout/hList6"/>
    <dgm:cxn modelId="{C3AB87F0-6FB1-49E9-A764-D9DE84BDF57B}" type="presOf" srcId="{1D32EBBE-E291-47A4-B4B9-05FD0A24138F}" destId="{EB431A87-D46D-40B8-8DDD-98F7553EA078}" srcOrd="0" destOrd="0" presId="urn:microsoft.com/office/officeart/2005/8/layout/hList6"/>
    <dgm:cxn modelId="{58B9BDAC-A3E5-4D8B-B302-B9773968B538}" type="presParOf" srcId="{449AF94F-6527-49CD-A208-7C06401F2CE8}" destId="{F743C2B2-ADE4-4BCF-A71B-AC94C0D87C18}" srcOrd="0" destOrd="0" presId="urn:microsoft.com/office/officeart/2005/8/layout/hList6"/>
    <dgm:cxn modelId="{11273E50-1345-4A8F-A35D-7A1E4550CF6E}" type="presParOf" srcId="{449AF94F-6527-49CD-A208-7C06401F2CE8}" destId="{D6700C86-A877-43D1-BD54-26204B58D1C4}" srcOrd="1" destOrd="0" presId="urn:microsoft.com/office/officeart/2005/8/layout/hList6"/>
    <dgm:cxn modelId="{128E0894-D96B-4DD5-BE42-243D35545332}" type="presParOf" srcId="{449AF94F-6527-49CD-A208-7C06401F2CE8}" destId="{5B6BB0ED-54A0-4EEA-A221-E0B68FEC5B29}" srcOrd="2" destOrd="0" presId="urn:microsoft.com/office/officeart/2005/8/layout/hList6"/>
    <dgm:cxn modelId="{7910B1AF-AB31-469A-A952-D585A0D96EB1}" type="presParOf" srcId="{449AF94F-6527-49CD-A208-7C06401F2CE8}" destId="{532C257D-2758-41B7-BA89-BA92CBC3096B}" srcOrd="3" destOrd="0" presId="urn:microsoft.com/office/officeart/2005/8/layout/hList6"/>
    <dgm:cxn modelId="{EE8D9432-B473-4280-AC0F-2954DC62D9FF}" type="presParOf" srcId="{449AF94F-6527-49CD-A208-7C06401F2CE8}" destId="{8139BA15-200D-46AB-BC8F-6725185A2EBA}" srcOrd="4" destOrd="0" presId="urn:microsoft.com/office/officeart/2005/8/layout/hList6"/>
    <dgm:cxn modelId="{75B96644-9232-4A90-AEA2-2F59F47F57B1}" type="presParOf" srcId="{449AF94F-6527-49CD-A208-7C06401F2CE8}" destId="{C6AB5032-7175-44B6-AC06-6A96A083DD89}" srcOrd="5" destOrd="0" presId="urn:microsoft.com/office/officeart/2005/8/layout/hList6"/>
    <dgm:cxn modelId="{C1815DA3-9C1C-4690-B738-5E27B7BD21BD}" type="presParOf" srcId="{449AF94F-6527-49CD-A208-7C06401F2CE8}" destId="{EB431A87-D46D-40B8-8DDD-98F7553EA078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ED065D-D91D-40D2-B4D6-982901034628}">
      <dsp:nvSpPr>
        <dsp:cNvPr id="0" name=""/>
        <dsp:cNvSpPr/>
      </dsp:nvSpPr>
      <dsp:spPr>
        <a:xfrm>
          <a:off x="0" y="0"/>
          <a:ext cx="3170127" cy="1638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B2B 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(50%)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noProof="0" dirty="0" smtClean="0"/>
            <a:t>Промышленные предприятия</a:t>
          </a:r>
          <a:endParaRPr lang="ru-RU" sz="2000" kern="1200" noProof="0" dirty="0"/>
        </a:p>
      </dsp:txBody>
      <dsp:txXfrm>
        <a:off x="0" y="0"/>
        <a:ext cx="3170127" cy="1638298"/>
      </dsp:txXfrm>
    </dsp:sp>
    <dsp:sp modelId="{77538A56-6F64-49D7-84BB-62DB4B27EE29}">
      <dsp:nvSpPr>
        <dsp:cNvPr id="0" name=""/>
        <dsp:cNvSpPr/>
      </dsp:nvSpPr>
      <dsp:spPr>
        <a:xfrm>
          <a:off x="3347563" y="0"/>
          <a:ext cx="3207903" cy="1638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kern="1200" dirty="0" smtClean="0"/>
            <a:t>B2C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kern="1200" dirty="0" smtClean="0"/>
            <a:t> (30%)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noProof="0" dirty="0" smtClean="0"/>
            <a:t>Сварщики</a:t>
          </a:r>
          <a:endParaRPr lang="ru-RU" sz="2000" kern="1200" noProof="0" dirty="0"/>
        </a:p>
      </dsp:txBody>
      <dsp:txXfrm>
        <a:off x="3347563" y="0"/>
        <a:ext cx="3207903" cy="1638298"/>
      </dsp:txXfrm>
    </dsp:sp>
    <dsp:sp modelId="{396B9AF5-5B50-4DAA-9FF1-31FF4F829857}">
      <dsp:nvSpPr>
        <dsp:cNvPr id="0" name=""/>
        <dsp:cNvSpPr/>
      </dsp:nvSpPr>
      <dsp:spPr>
        <a:xfrm>
          <a:off x="6704531" y="13113"/>
          <a:ext cx="2858568" cy="1589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B2G 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(20%)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noProof="0" dirty="0" smtClean="0"/>
            <a:t>Государственные предприятия</a:t>
          </a:r>
          <a:endParaRPr lang="ru-RU" sz="2000" kern="1200" noProof="0" dirty="0"/>
        </a:p>
      </dsp:txBody>
      <dsp:txXfrm>
        <a:off x="6704531" y="13113"/>
        <a:ext cx="2858568" cy="15898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BF2BCA-8303-4E0B-86F2-744F5F64196B}">
      <dsp:nvSpPr>
        <dsp:cNvPr id="0" name=""/>
        <dsp:cNvSpPr/>
      </dsp:nvSpPr>
      <dsp:spPr>
        <a:xfrm>
          <a:off x="0" y="128244"/>
          <a:ext cx="8518358" cy="7957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noProof="0" dirty="0" smtClean="0"/>
            <a:t>Преимущества над производителями электродов в Украине</a:t>
          </a:r>
          <a:endParaRPr lang="ru-RU" sz="2800" kern="1200" noProof="0" dirty="0"/>
        </a:p>
      </dsp:txBody>
      <dsp:txXfrm>
        <a:off x="38844" y="167088"/>
        <a:ext cx="8440670" cy="7180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EADC4F-ECE2-4A83-9F59-1860E2D9E8C7}">
      <dsp:nvSpPr>
        <dsp:cNvPr id="0" name=""/>
        <dsp:cNvSpPr/>
      </dsp:nvSpPr>
      <dsp:spPr>
        <a:xfrm rot="10800000">
          <a:off x="0" y="0"/>
          <a:ext cx="6643008" cy="1988682"/>
        </a:xfrm>
        <a:prstGeom prst="trapezoid">
          <a:avLst>
            <a:gd name="adj" fmla="val 62406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0" kern="1200" dirty="0" smtClean="0">
              <a:solidFill>
                <a:schemeClr val="tx1"/>
              </a:solidFill>
            </a:rPr>
            <a:t>Собственное финансирование масштабирование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0" kern="1200" dirty="0" smtClean="0">
              <a:solidFill>
                <a:schemeClr val="tx1"/>
              </a:solidFill>
            </a:rPr>
            <a:t>+</a:t>
          </a:r>
          <a:r>
            <a:rPr lang="uk-UA" sz="3000" b="0" kern="1200" dirty="0" smtClean="0">
              <a:solidFill>
                <a:schemeClr val="tx1"/>
              </a:solidFill>
            </a:rPr>
            <a:t> </a:t>
          </a:r>
          <a:r>
            <a:rPr lang="ru-RU" sz="3000" b="0" kern="1200" noProof="0" dirty="0" smtClean="0">
              <a:solidFill>
                <a:schemeClr val="tx1"/>
              </a:solidFill>
            </a:rPr>
            <a:t>1 линия производства </a:t>
          </a:r>
          <a:endParaRPr lang="ru-RU" sz="3000" b="0" kern="1200" noProof="0" dirty="0">
            <a:solidFill>
              <a:schemeClr val="tx1"/>
            </a:solidFill>
          </a:endParaRPr>
        </a:p>
      </dsp:txBody>
      <dsp:txXfrm rot="-10800000">
        <a:off x="1162526" y="0"/>
        <a:ext cx="4317955" cy="1988682"/>
      </dsp:txXfrm>
    </dsp:sp>
    <dsp:sp modelId="{9037107B-68FD-428F-92ED-98520E2E17AD}">
      <dsp:nvSpPr>
        <dsp:cNvPr id="0" name=""/>
        <dsp:cNvSpPr/>
      </dsp:nvSpPr>
      <dsp:spPr>
        <a:xfrm rot="10800000">
          <a:off x="1241052" y="1988682"/>
          <a:ext cx="4160902" cy="1345064"/>
        </a:xfrm>
        <a:prstGeom prst="trapezoid">
          <a:avLst>
            <a:gd name="adj" fmla="val 62406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0" kern="1200" noProof="0" dirty="0" smtClean="0">
              <a:solidFill>
                <a:schemeClr val="tx1"/>
              </a:solidFill>
            </a:rPr>
            <a:t>Венчурный и частный капитал</a:t>
          </a:r>
          <a:endParaRPr lang="ru-RU" sz="3000" b="0" kern="1200" noProof="0" dirty="0">
            <a:solidFill>
              <a:schemeClr val="tx1"/>
            </a:solidFill>
          </a:endParaRPr>
        </a:p>
      </dsp:txBody>
      <dsp:txXfrm rot="-10800000">
        <a:off x="1969210" y="1988682"/>
        <a:ext cx="2704586" cy="1345064"/>
      </dsp:txXfrm>
    </dsp:sp>
    <dsp:sp modelId="{0E9EA163-9639-4F87-AE05-FE732BECCED8}">
      <dsp:nvSpPr>
        <dsp:cNvPr id="0" name=""/>
        <dsp:cNvSpPr/>
      </dsp:nvSpPr>
      <dsp:spPr>
        <a:xfrm rot="10800000">
          <a:off x="2080451" y="3333746"/>
          <a:ext cx="2482105" cy="1988682"/>
        </a:xfrm>
        <a:prstGeom prst="trapezoid">
          <a:avLst>
            <a:gd name="adj" fmla="val 62406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3000" b="0" kern="1200" dirty="0">
            <a:solidFill>
              <a:schemeClr val="tx1"/>
            </a:solidFill>
          </a:endParaRPr>
        </a:p>
      </dsp:txBody>
      <dsp:txXfrm rot="-10800000">
        <a:off x="2080451" y="3333746"/>
        <a:ext cx="2482105" cy="19886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43C2B2-ADE4-4BCF-A71B-AC94C0D87C18}">
      <dsp:nvSpPr>
        <dsp:cNvPr id="0" name=""/>
        <dsp:cNvSpPr/>
      </dsp:nvSpPr>
      <dsp:spPr>
        <a:xfrm rot="16200000">
          <a:off x="-549134" y="615998"/>
          <a:ext cx="3429369" cy="219737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6977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/>
            <a:t>Валентин </a:t>
          </a:r>
          <a:r>
            <a:rPr lang="ru-RU" sz="2000" kern="1200" noProof="0" dirty="0" smtClean="0"/>
            <a:t>Колотый</a:t>
          </a:r>
          <a:endParaRPr lang="ru-RU" sz="20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noProof="0" dirty="0" smtClean="0"/>
            <a:t>Основатель</a:t>
          </a:r>
          <a:r>
            <a:rPr lang="uk-UA" sz="1600" b="1" kern="1200" dirty="0" smtClean="0"/>
            <a:t> </a:t>
          </a:r>
          <a:r>
            <a:rPr lang="en-US" sz="1600" b="1" kern="1200" dirty="0" smtClean="0"/>
            <a:t>KVP</a:t>
          </a:r>
          <a:r>
            <a:rPr lang="ru-RU" sz="1600" b="1" kern="1200" dirty="0" smtClean="0"/>
            <a:t> </a:t>
          </a:r>
          <a:r>
            <a:rPr lang="en-US" sz="1600" b="1" kern="1200" dirty="0" smtClean="0"/>
            <a:t>Welding Technologies</a:t>
          </a:r>
          <a:endParaRPr lang="ru-UA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/>
            <a:t>20 </a:t>
          </a:r>
          <a:r>
            <a:rPr lang="ru-RU" sz="1600" kern="1200" dirty="0" smtClean="0"/>
            <a:t>лет опыта продаж сварочных материалов</a:t>
          </a:r>
          <a:endParaRPr lang="ru-UA" sz="1600" kern="1200" dirty="0"/>
        </a:p>
      </dsp:txBody>
      <dsp:txXfrm rot="5400000">
        <a:off x="66865" y="685873"/>
        <a:ext cx="2197372" cy="2057621"/>
      </dsp:txXfrm>
    </dsp:sp>
    <dsp:sp modelId="{5B6BB0ED-54A0-4EEA-A221-E0B68FEC5B29}">
      <dsp:nvSpPr>
        <dsp:cNvPr id="0" name=""/>
        <dsp:cNvSpPr/>
      </dsp:nvSpPr>
      <dsp:spPr>
        <a:xfrm rot="16200000">
          <a:off x="1748416" y="615998"/>
          <a:ext cx="3429369" cy="219737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6977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/>
            <a:t>Борис </a:t>
          </a:r>
          <a:r>
            <a:rPr lang="uk-UA" sz="2000" kern="1200" dirty="0" err="1"/>
            <a:t>Юрлов</a:t>
          </a:r>
          <a:endParaRPr lang="ru-UA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Соучредитель</a:t>
          </a:r>
          <a:endParaRPr lang="ru-UA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/>
            <a:t> </a:t>
          </a:r>
          <a:r>
            <a:rPr lang="ru-RU" sz="1600" kern="1200" noProof="0" dirty="0" smtClean="0"/>
            <a:t>35 лет в индустрии сварки металлов</a:t>
          </a:r>
          <a:r>
            <a:rPr lang="uk-UA" sz="1600" kern="1200" dirty="0" smtClean="0"/>
            <a:t>, </a:t>
          </a:r>
          <a:r>
            <a:rPr lang="ru-RU" sz="1600" kern="1200" noProof="0" dirty="0" err="1" smtClean="0"/>
            <a:t>канд.техн.наук</a:t>
          </a:r>
          <a:r>
            <a:rPr lang="ru-RU" sz="1600" kern="1200" noProof="0" dirty="0" smtClean="0"/>
            <a:t>, международный инженер сварщик </a:t>
          </a:r>
          <a:r>
            <a:rPr lang="uk-UA" sz="1600" kern="1200" dirty="0" smtClean="0"/>
            <a:t>(</a:t>
          </a:r>
          <a:r>
            <a:rPr lang="en-US" sz="1600" kern="1200" dirty="0"/>
            <a:t>IWE)</a:t>
          </a:r>
          <a:r>
            <a:rPr lang="uk-UA" sz="1600" kern="1200" dirty="0"/>
            <a:t> </a:t>
          </a:r>
          <a:endParaRPr lang="ru-UA" sz="1600" kern="1200" dirty="0"/>
        </a:p>
      </dsp:txBody>
      <dsp:txXfrm rot="5400000">
        <a:off x="2364415" y="685873"/>
        <a:ext cx="2197372" cy="2057621"/>
      </dsp:txXfrm>
    </dsp:sp>
    <dsp:sp modelId="{8139BA15-200D-46AB-BC8F-6725185A2EBA}">
      <dsp:nvSpPr>
        <dsp:cNvPr id="0" name=""/>
        <dsp:cNvSpPr/>
      </dsp:nvSpPr>
      <dsp:spPr>
        <a:xfrm rot="16200000">
          <a:off x="4130027" y="615998"/>
          <a:ext cx="3429369" cy="219737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6977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noProof="0" dirty="0" smtClean="0"/>
            <a:t>Андрей </a:t>
          </a:r>
          <a:r>
            <a:rPr lang="ru-RU" sz="2000" kern="1200" noProof="0" dirty="0" err="1" smtClean="0"/>
            <a:t>Пивень</a:t>
          </a:r>
          <a:endParaRPr lang="ru-RU" sz="20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noProof="0" dirty="0" smtClean="0"/>
            <a:t>Менеджер по развитию</a:t>
          </a:r>
          <a:endParaRPr lang="ru-RU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/>
            <a:t>15 </a:t>
          </a:r>
          <a:r>
            <a:rPr lang="uk-UA" sz="1600" kern="1200" dirty="0" smtClean="0"/>
            <a:t>лет </a:t>
          </a:r>
          <a:r>
            <a:rPr lang="ru-RU" sz="1600" kern="1200" noProof="0" dirty="0" smtClean="0"/>
            <a:t>руководитель отдела внедрения ИКТ</a:t>
          </a:r>
          <a:endParaRPr lang="ru-RU" sz="1600" kern="1200" noProof="0" dirty="0"/>
        </a:p>
      </dsp:txBody>
      <dsp:txXfrm rot="5400000">
        <a:off x="4746026" y="685873"/>
        <a:ext cx="2197372" cy="2057621"/>
      </dsp:txXfrm>
    </dsp:sp>
    <dsp:sp modelId="{EB431A87-D46D-40B8-8DDD-98F7553EA078}">
      <dsp:nvSpPr>
        <dsp:cNvPr id="0" name=""/>
        <dsp:cNvSpPr/>
      </dsp:nvSpPr>
      <dsp:spPr>
        <a:xfrm rot="16200000">
          <a:off x="6472767" y="615998"/>
          <a:ext cx="3429369" cy="219737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6977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/>
            <a:t>Костянтин </a:t>
          </a:r>
          <a:r>
            <a:rPr lang="uk-UA" sz="2000" kern="1200" dirty="0" err="1"/>
            <a:t>Дядюра</a:t>
          </a:r>
          <a:endParaRPr lang="ru-UA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noProof="0" dirty="0" smtClean="0"/>
            <a:t>Руководитель с технических и технологических  исследований</a:t>
          </a:r>
          <a:endParaRPr lang="ru-RU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noProof="0" dirty="0" smtClean="0"/>
            <a:t>Доктор технических наук, профессор</a:t>
          </a:r>
          <a:endParaRPr lang="ru-RU" sz="1600" kern="1200" noProof="0" dirty="0"/>
        </a:p>
      </dsp:txBody>
      <dsp:txXfrm rot="5400000">
        <a:off x="7088766" y="685873"/>
        <a:ext cx="2197372" cy="20576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E19F0-BBD7-4664-81A1-8AC6891EEBB0}" type="datetimeFigureOut">
              <a:rPr lang="ru-UA" smtClean="0"/>
              <a:t>02/21/2020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1D3D8-2D73-46B3-BC7B-3A43B8194BAB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2966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C975A-34FF-4205-B7E5-AA74102E38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272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57700"/>
            <a:ext cx="6731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117600" y="1524000"/>
            <a:ext cx="10369152" cy="990600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de-AT" dirty="0">
                <a:solidFill>
                  <a:schemeClr val="accent1"/>
                </a:solidFill>
                <a:latin typeface="+mn-lt"/>
              </a:rPr>
              <a:t>Title of presentation</a:t>
            </a:r>
            <a:endParaRPr lang="en-US" dirty="0">
              <a:solidFill>
                <a:srgbClr val="0698DF"/>
              </a:solidFill>
              <a:latin typeface="+mn-lt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24124" y="4648200"/>
            <a:ext cx="10369152" cy="609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baseline="0">
                <a:solidFill>
                  <a:schemeClr val="accent1"/>
                </a:solidFill>
              </a:defRPr>
            </a:lvl2pPr>
          </a:lstStyle>
          <a:p>
            <a:pPr lvl="1"/>
            <a:r>
              <a:rPr lang="en-US" dirty="0">
                <a:latin typeface="+mn-lt"/>
              </a:rPr>
              <a:t>Name of Presenter, position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3555999" y="2590800"/>
            <a:ext cx="5524500" cy="1866900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logo / picture of product / team here</a:t>
            </a:r>
          </a:p>
        </p:txBody>
      </p:sp>
    </p:spTree>
    <p:extLst>
      <p:ext uri="{BB962C8B-B14F-4D97-AF65-F5344CB8AC3E}">
        <p14:creationId xmlns:p14="http://schemas.microsoft.com/office/powerpoint/2010/main" val="4284715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76879"/>
            <a:ext cx="10538387" cy="3821939"/>
          </a:xfrm>
        </p:spPr>
        <p:txBody>
          <a:bodyPr/>
          <a:lstStyle>
            <a:lvl1pPr>
              <a:defRPr>
                <a:solidFill>
                  <a:srgbClr val="078AC5"/>
                </a:solidFill>
              </a:defRPr>
            </a:lvl1pPr>
            <a:lvl2pPr marL="514350" indent="-18288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857250" indent="-18288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1200150" indent="-18288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543050" indent="-18288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1757505" y="6534602"/>
            <a:ext cx="288032" cy="216024"/>
          </a:xfrm>
          <a:prstGeom prst="roundRect">
            <a:avLst/>
          </a:prstGeom>
          <a:solidFill>
            <a:srgbClr val="0698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BD312A47-7E72-4E7E-93A5-46C5674DBF6C}" type="slidenum">
              <a:rPr lang="en-US" sz="1200" smtClean="0">
                <a:solidFill>
                  <a:prstClr val="white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6323" y="7819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 descr="footer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32"/>
          <a:stretch/>
        </p:blipFill>
        <p:spPr>
          <a:xfrm>
            <a:off x="0" y="6305423"/>
            <a:ext cx="12192000" cy="6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34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295400"/>
            <a:ext cx="9550400" cy="1143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footer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32"/>
          <a:stretch/>
        </p:blipFill>
        <p:spPr>
          <a:xfrm>
            <a:off x="0" y="6305423"/>
            <a:ext cx="12192000" cy="67098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11757505" y="6534602"/>
            <a:ext cx="288032" cy="216024"/>
          </a:xfrm>
          <a:prstGeom prst="roundRect">
            <a:avLst/>
          </a:prstGeom>
          <a:solidFill>
            <a:srgbClr val="0698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BD312A47-7E72-4E7E-93A5-46C5674DBF6C}" type="slidenum">
              <a:rPr lang="en-US" sz="1200" smtClean="0">
                <a:solidFill>
                  <a:prstClr val="white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2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19BA-B0F3-46F6-9E6A-C3E1E0A2C5F0}" type="datetimeFigureOut">
              <a:rPr lang="ru-UA" smtClean="0"/>
              <a:t>02/21/2020</a:t>
            </a:fld>
            <a:endParaRPr lang="ru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7F31E-821B-4D32-81BC-69CA97EA17AE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1658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.jpe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ooter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5" t="17830" r="8407"/>
          <a:stretch/>
        </p:blipFill>
        <p:spPr>
          <a:xfrm>
            <a:off x="8380410" y="6466363"/>
            <a:ext cx="3357595" cy="36590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124744"/>
            <a:ext cx="10538387" cy="1098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62834"/>
            <a:ext cx="10538387" cy="3902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55"/>
          <a:stretch/>
        </p:blipFill>
        <p:spPr>
          <a:xfrm>
            <a:off x="575979" y="163120"/>
            <a:ext cx="1755874" cy="660568"/>
          </a:xfrm>
          <a:prstGeom prst="rect">
            <a:avLst/>
          </a:prstGeom>
        </p:spPr>
      </p:pic>
      <p:pic>
        <p:nvPicPr>
          <p:cNvPr id="10" name="image10.png"/>
          <p:cNvPicPr/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1137681" y="179281"/>
            <a:ext cx="477811" cy="542921"/>
          </a:xfrm>
          <a:prstGeom prst="rect">
            <a:avLst/>
          </a:prstGeom>
          <a:ln/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8" r="33128" b="37520"/>
          <a:stretch/>
        </p:blipFill>
        <p:spPr bwMode="auto">
          <a:xfrm>
            <a:off x="10362944" y="163120"/>
            <a:ext cx="672320" cy="54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7" y="6504088"/>
            <a:ext cx="310413" cy="31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335834" y="6504078"/>
            <a:ext cx="1658399" cy="292386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300" dirty="0">
                <a:solidFill>
                  <a:srgbClr val="00B0F0"/>
                </a:solidFill>
              </a:rPr>
              <a:t>@UNIDO @</a:t>
            </a:r>
            <a:r>
              <a:rPr lang="en-US" sz="1300" dirty="0" err="1">
                <a:solidFill>
                  <a:srgbClr val="00B0F0"/>
                </a:solidFill>
              </a:rPr>
              <a:t>GCIPsmes</a:t>
            </a:r>
            <a:endParaRPr lang="en-US" sz="1300" dirty="0">
              <a:solidFill>
                <a:srgbClr val="00B0F0"/>
              </a:solidFill>
            </a:endParaRPr>
          </a:p>
        </p:txBody>
      </p:sp>
      <p:pic>
        <p:nvPicPr>
          <p:cNvPr id="14" name="Picture 2" descr="gallery/new kvk">
            <a:extLst>
              <a:ext uri="{FF2B5EF4-FFF2-40B4-BE49-F238E27FC236}">
                <a16:creationId xmlns:a16="http://schemas.microsoft.com/office/drawing/2014/main" id="{4C3F45F9-498F-4472-98AA-5F7BD0FDDB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335" y="823688"/>
            <a:ext cx="1100945" cy="66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36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698DF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0698DF"/>
          </a:solidFill>
          <a:latin typeface="+mn-lt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9.jpeg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32.jpg"/><Relationship Id="rId7" Type="http://schemas.openxmlformats.org/officeDocument/2006/relationships/diagramLayout" Target="../diagrams/layout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diagramData" Target="../diagrams/data4.xml"/><Relationship Id="rId11" Type="http://schemas.openxmlformats.org/officeDocument/2006/relationships/image" Target="../media/image35.png"/><Relationship Id="rId5" Type="http://schemas.openxmlformats.org/officeDocument/2006/relationships/image" Target="../media/image34.jpg"/><Relationship Id="rId10" Type="http://schemas.microsoft.com/office/2007/relationships/diagramDrawing" Target="../diagrams/drawing4.xml"/><Relationship Id="rId4" Type="http://schemas.openxmlformats.org/officeDocument/2006/relationships/image" Target="../media/image33.jpg"/><Relationship Id="rId9" Type="http://schemas.openxmlformats.org/officeDocument/2006/relationships/diagramColors" Target="../diagrams/colors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gif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groups/8336663/" TargetMode="External"/><Relationship Id="rId3" Type="http://schemas.openxmlformats.org/officeDocument/2006/relationships/notesSlide" Target="../notesSlides/notesSlide1.xml"/><Relationship Id="rId7" Type="http://schemas.openxmlformats.org/officeDocument/2006/relationships/hyperlink" Target="https://www.facebook.com/groups/kvp.welding/" TargetMode="Externa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4.xml"/><Relationship Id="rId6" Type="http://schemas.openxmlformats.org/officeDocument/2006/relationships/hyperlink" Target="mailto:svel.valentin@gmail.com" TargetMode="External"/><Relationship Id="rId5" Type="http://schemas.openxmlformats.org/officeDocument/2006/relationships/hyperlink" Target="http://kvpwelding.com/" TargetMode="Externa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png"/><Relationship Id="rId4" Type="http://schemas.openxmlformats.org/officeDocument/2006/relationships/image" Target="../media/image2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4.jpeg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diagramData" Target="../diagrams/data1.xml"/><Relationship Id="rId11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microsoft.com/office/2007/relationships/diagramDrawing" Target="../diagrams/drawing1.xml"/><Relationship Id="rId4" Type="http://schemas.openxmlformats.org/officeDocument/2006/relationships/image" Target="../media/image25.jpe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5560" y="260648"/>
            <a:ext cx="8229600" cy="136815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KVP Welding Technologies</a:t>
            </a:r>
            <a:br>
              <a:rPr lang="en-US" b="1" dirty="0">
                <a:latin typeface="+mn-lt"/>
              </a:rPr>
            </a:br>
            <a:r>
              <a:rPr lang="ru-RU" b="1" dirty="0" smtClean="0">
                <a:solidFill>
                  <a:schemeClr val="accent1"/>
                </a:solidFill>
                <a:latin typeface="+mn-lt"/>
              </a:rPr>
              <a:t>Единственные во всем мире </a:t>
            </a:r>
            <a:r>
              <a:rPr lang="uk-UA" b="1" dirty="0" smtClean="0">
                <a:solidFill>
                  <a:schemeClr val="accent1"/>
                </a:solidFill>
                <a:latin typeface="+mn-lt"/>
              </a:rPr>
              <a:t>-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/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r>
              <a:rPr lang="ru-RU" b="1" dirty="0" smtClean="0">
                <a:latin typeface="+mn-lt"/>
              </a:rPr>
              <a:t>Безотходные Сварочные Электроды</a:t>
            </a:r>
            <a:endParaRPr lang="ru-RU" sz="3600" b="1" dirty="0">
              <a:latin typeface="+mn-lt"/>
            </a:endParaRPr>
          </a:p>
        </p:txBody>
      </p:sp>
      <p:pic>
        <p:nvPicPr>
          <p:cNvPr id="2050" name="Picture 2" descr="C:\Users\12\Desktop\KVP_Weld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8610" y="1924050"/>
            <a:ext cx="7223500" cy="4081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 ÐµÐ·ÑÐ»ÑÑÐ°Ñ Ð¿Ð¾ÑÑÐºÑ Ð·Ð¾Ð±ÑÐ°Ð¶ÐµÐ½Ñ Ð·Ð° Ð·Ð°Ð¿Ð¸ÑÐ¾Ð¼ &quot;ÐºÐ°ÑÑÐ° ÑÐºÑÐ°ÑÐ½Ð¸&quot;">
            <a:extLst>
              <a:ext uri="{FF2B5EF4-FFF2-40B4-BE49-F238E27FC236}">
                <a16:creationId xmlns:a16="http://schemas.microsoft.com/office/drawing/2014/main" id="{ADA95C64-B2FC-4CA8-902A-82DBF01E2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941" y="3282507"/>
            <a:ext cx="3704174" cy="246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CE1E0-800B-4D08-9FE1-372A736D1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69732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200" b="1" dirty="0" smtClean="0">
                <a:latin typeface="+mn-lt"/>
              </a:rPr>
              <a:t>Рынок</a:t>
            </a:r>
            <a:endParaRPr lang="ru-RU" sz="3200" b="1" dirty="0">
              <a:latin typeface="+mn-lt"/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7D1FC454-AA8B-4090-BEA9-2F5C6F68FB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3412337"/>
              </p:ext>
            </p:extLst>
          </p:nvPr>
        </p:nvGraphicFramePr>
        <p:xfrm>
          <a:off x="1524000" y="1243397"/>
          <a:ext cx="7141029" cy="4820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Овал 7">
            <a:extLst>
              <a:ext uri="{FF2B5EF4-FFF2-40B4-BE49-F238E27FC236}">
                <a16:creationId xmlns:a16="http://schemas.microsoft.com/office/drawing/2014/main" id="{40C93334-C20B-47AC-B2FA-90A7760FC505}"/>
              </a:ext>
            </a:extLst>
          </p:cNvPr>
          <p:cNvSpPr/>
          <p:nvPr/>
        </p:nvSpPr>
        <p:spPr>
          <a:xfrm>
            <a:off x="5599611" y="3718561"/>
            <a:ext cx="696686" cy="714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0926E59-3F8E-413B-9F34-24E4CAAFAA7D}"/>
              </a:ext>
            </a:extLst>
          </p:cNvPr>
          <p:cNvSpPr/>
          <p:nvPr/>
        </p:nvSpPr>
        <p:spPr>
          <a:xfrm>
            <a:off x="5840431" y="3969243"/>
            <a:ext cx="215047" cy="21352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F4759E-0BB5-4968-8191-75AA264CDB9B}"/>
              </a:ext>
            </a:extLst>
          </p:cNvPr>
          <p:cNvSpPr txBox="1"/>
          <p:nvPr/>
        </p:nvSpPr>
        <p:spPr>
          <a:xfrm>
            <a:off x="5495482" y="5560203"/>
            <a:ext cx="4267287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Рынок Украины потребляет</a:t>
            </a:r>
          </a:p>
          <a:p>
            <a:pPr algn="ctr"/>
            <a:r>
              <a:rPr lang="uk-UA" dirty="0" smtClean="0"/>
              <a:t> </a:t>
            </a:r>
            <a:r>
              <a:rPr lang="uk-UA" dirty="0"/>
              <a:t>40 000 </a:t>
            </a:r>
            <a:r>
              <a:rPr lang="ru-RU" dirty="0" smtClean="0"/>
              <a:t>тонн</a:t>
            </a:r>
            <a:r>
              <a:rPr lang="uk-UA" dirty="0" smtClean="0"/>
              <a:t>/год</a:t>
            </a:r>
            <a:endParaRPr lang="uk-UA" dirty="0"/>
          </a:p>
          <a:p>
            <a:pPr algn="ctr"/>
            <a:r>
              <a:rPr lang="ru-RU" dirty="0" smtClean="0"/>
              <a:t>За 3 года покроем 60% рынка</a:t>
            </a:r>
            <a:endParaRPr lang="ru-RU" dirty="0"/>
          </a:p>
        </p:txBody>
      </p:sp>
      <p:pic>
        <p:nvPicPr>
          <p:cNvPr id="3074" name="Picture 2" descr="Ð ÐµÐ·ÑÐ»ÑÑÐ°Ñ Ð¿Ð¾ÑÑÐºÑ Ð·Ð¾Ð±ÑÐ°Ð¶ÐµÐ½Ñ Ð·Ð° Ð·Ð°Ð¿Ð¸ÑÐ¾Ð¼ &quot;Ð»ÑÐ¿Ð°&quot;">
            <a:extLst>
              <a:ext uri="{FF2B5EF4-FFF2-40B4-BE49-F238E27FC236}">
                <a16:creationId xmlns:a16="http://schemas.microsoft.com/office/drawing/2014/main" id="{ACBF9865-C2CB-415C-BF61-21DCE57CF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1578">
            <a:off x="5176413" y="3598274"/>
            <a:ext cx="2034069" cy="156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Капля 10">
            <a:extLst>
              <a:ext uri="{FF2B5EF4-FFF2-40B4-BE49-F238E27FC236}">
                <a16:creationId xmlns:a16="http://schemas.microsoft.com/office/drawing/2014/main" id="{08DC5187-E970-4657-B955-65591DB99991}"/>
              </a:ext>
            </a:extLst>
          </p:cNvPr>
          <p:cNvSpPr/>
          <p:nvPr/>
        </p:nvSpPr>
        <p:spPr>
          <a:xfrm rot="7960627">
            <a:off x="9631060" y="3863393"/>
            <a:ext cx="263418" cy="265272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2" name="Капля 11">
            <a:extLst>
              <a:ext uri="{FF2B5EF4-FFF2-40B4-BE49-F238E27FC236}">
                <a16:creationId xmlns:a16="http://schemas.microsoft.com/office/drawing/2014/main" id="{4B910D2E-AF4D-4850-9D5C-AEDF4826CC78}"/>
              </a:ext>
            </a:extLst>
          </p:cNvPr>
          <p:cNvSpPr/>
          <p:nvPr/>
        </p:nvSpPr>
        <p:spPr>
          <a:xfrm rot="7960627">
            <a:off x="9131218" y="3416602"/>
            <a:ext cx="263418" cy="265272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3" name="Капля 12">
            <a:extLst>
              <a:ext uri="{FF2B5EF4-FFF2-40B4-BE49-F238E27FC236}">
                <a16:creationId xmlns:a16="http://schemas.microsoft.com/office/drawing/2014/main" id="{6151D863-F31F-4652-8D06-6EF032BF0B24}"/>
              </a:ext>
            </a:extLst>
          </p:cNvPr>
          <p:cNvSpPr/>
          <p:nvPr/>
        </p:nvSpPr>
        <p:spPr>
          <a:xfrm rot="7960627">
            <a:off x="9188323" y="4270540"/>
            <a:ext cx="263418" cy="265272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4" name="Капля 13">
            <a:extLst>
              <a:ext uri="{FF2B5EF4-FFF2-40B4-BE49-F238E27FC236}">
                <a16:creationId xmlns:a16="http://schemas.microsoft.com/office/drawing/2014/main" id="{E9727F6F-6244-420B-B3E0-DFD1051F63AC}"/>
              </a:ext>
            </a:extLst>
          </p:cNvPr>
          <p:cNvSpPr/>
          <p:nvPr/>
        </p:nvSpPr>
        <p:spPr>
          <a:xfrm rot="7960627">
            <a:off x="9047562" y="3848407"/>
            <a:ext cx="263418" cy="265272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5" name="Капля 14">
            <a:extLst>
              <a:ext uri="{FF2B5EF4-FFF2-40B4-BE49-F238E27FC236}">
                <a16:creationId xmlns:a16="http://schemas.microsoft.com/office/drawing/2014/main" id="{136B650A-58DB-4C29-BA4E-A141A09BDAA0}"/>
              </a:ext>
            </a:extLst>
          </p:cNvPr>
          <p:cNvSpPr/>
          <p:nvPr/>
        </p:nvSpPr>
        <p:spPr>
          <a:xfrm rot="7960627">
            <a:off x="8418055" y="3664374"/>
            <a:ext cx="263418" cy="265272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07763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CD76DB-06D2-493C-812C-0071DE8B3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5705"/>
            <a:ext cx="7886700" cy="97298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200" b="1" dirty="0" smtClean="0">
                <a:latin typeface="+mn-lt"/>
              </a:rPr>
              <a:t>Конкуренты</a:t>
            </a:r>
            <a:endParaRPr lang="ru-RU" sz="3200" b="1" dirty="0">
              <a:latin typeface="+mn-lt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199B7B4E-75AC-4EFD-BB83-0B3EE9C9F0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1021213"/>
              </p:ext>
            </p:extLst>
          </p:nvPr>
        </p:nvGraphicFramePr>
        <p:xfrm>
          <a:off x="2103937" y="2476500"/>
          <a:ext cx="7984126" cy="4064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2863">
                  <a:extLst>
                    <a:ext uri="{9D8B030D-6E8A-4147-A177-3AD203B41FA5}">
                      <a16:colId xmlns:a16="http://schemas.microsoft.com/office/drawing/2014/main" val="1858521874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125693735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717416957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131234535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527040109"/>
                    </a:ext>
                  </a:extLst>
                </a:gridCol>
                <a:gridCol w="1134563">
                  <a:extLst>
                    <a:ext uri="{9D8B030D-6E8A-4147-A177-3AD203B41FA5}">
                      <a16:colId xmlns:a16="http://schemas.microsoft.com/office/drawing/2014/main" val="3757106943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err="1"/>
                        <a:t>ПлазмаТек</a:t>
                      </a:r>
                      <a:endParaRPr lang="ru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Патона</a:t>
                      </a:r>
                      <a:endParaRPr lang="ru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err="1" smtClean="0"/>
                        <a:t>Сумы</a:t>
                      </a:r>
                      <a:r>
                        <a:rPr lang="uk-UA" dirty="0" smtClean="0"/>
                        <a:t> </a:t>
                      </a:r>
                      <a:r>
                        <a:rPr lang="uk-UA" dirty="0" err="1"/>
                        <a:t>э</a:t>
                      </a:r>
                      <a:r>
                        <a:rPr lang="uk-UA" dirty="0" err="1" smtClean="0"/>
                        <a:t>лектрод</a:t>
                      </a:r>
                      <a:endParaRPr lang="ru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err="1" smtClean="0"/>
                        <a:t>Вистек</a:t>
                      </a:r>
                      <a:endParaRPr lang="ru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Наш продукт</a:t>
                      </a:r>
                      <a:endParaRPr lang="ru-U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8538835"/>
                  </a:ext>
                </a:extLst>
              </a:tr>
              <a:tr h="425220">
                <a:tc>
                  <a:txBody>
                    <a:bodyPr/>
                    <a:lstStyle/>
                    <a:p>
                      <a:r>
                        <a:rPr lang="ru-RU" noProof="0" dirty="0" smtClean="0"/>
                        <a:t>Безотходные</a:t>
                      </a:r>
                      <a:endParaRPr lang="ru-RU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5434417"/>
                  </a:ext>
                </a:extLst>
              </a:tr>
              <a:tr h="655714">
                <a:tc>
                  <a:txBody>
                    <a:bodyPr/>
                    <a:lstStyle/>
                    <a:p>
                      <a:r>
                        <a:rPr lang="ru-RU" noProof="0" dirty="0" smtClean="0"/>
                        <a:t>Дистрибьюторская сеть</a:t>
                      </a:r>
                      <a:endParaRPr lang="ru-RU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391485"/>
                  </a:ext>
                </a:extLst>
              </a:tr>
              <a:tr h="425220">
                <a:tc>
                  <a:txBody>
                    <a:bodyPr/>
                    <a:lstStyle/>
                    <a:p>
                      <a:r>
                        <a:rPr lang="uk-UA" dirty="0"/>
                        <a:t>Асортимент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42112"/>
                  </a:ext>
                </a:extLst>
              </a:tr>
              <a:tr h="425220">
                <a:tc>
                  <a:txBody>
                    <a:bodyPr/>
                    <a:lstStyle/>
                    <a:p>
                      <a:r>
                        <a:rPr lang="uk-UA" dirty="0"/>
                        <a:t>Експорт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136717"/>
                  </a:ext>
                </a:extLst>
              </a:tr>
              <a:tr h="425220">
                <a:tc>
                  <a:txBody>
                    <a:bodyPr/>
                    <a:lstStyle/>
                    <a:p>
                      <a:r>
                        <a:rPr lang="ru-RU" noProof="0" dirty="0" smtClean="0"/>
                        <a:t>Научные исследования</a:t>
                      </a:r>
                      <a:endParaRPr lang="ru-RU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247906"/>
                  </a:ext>
                </a:extLst>
              </a:tr>
              <a:tr h="425220">
                <a:tc>
                  <a:txBody>
                    <a:bodyPr/>
                    <a:lstStyle/>
                    <a:p>
                      <a:r>
                        <a:rPr lang="ru-RU" dirty="0" smtClean="0"/>
                        <a:t>Спектр применяемости</a:t>
                      </a:r>
                      <a:endParaRPr lang="uk-UA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300518"/>
                  </a:ext>
                </a:extLst>
              </a:tr>
              <a:tr h="425220">
                <a:tc>
                  <a:txBody>
                    <a:bodyPr/>
                    <a:lstStyle/>
                    <a:p>
                      <a:r>
                        <a:rPr lang="ru-RU" noProof="0" dirty="0" smtClean="0"/>
                        <a:t>Сопутствующие продукты</a:t>
                      </a:r>
                      <a:endParaRPr lang="ru-RU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692680"/>
                  </a:ext>
                </a:extLst>
              </a:tr>
            </a:tbl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FDA2F7BC-2F63-4F04-8B71-D96C4B0B15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3089693"/>
              </p:ext>
            </p:extLst>
          </p:nvPr>
        </p:nvGraphicFramePr>
        <p:xfrm>
          <a:off x="1748589" y="989174"/>
          <a:ext cx="8518358" cy="1060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Овал 14">
            <a:extLst>
              <a:ext uri="{FF2B5EF4-FFF2-40B4-BE49-F238E27FC236}">
                <a16:creationId xmlns:a16="http://schemas.microsoft.com/office/drawing/2014/main" id="{ADED34AE-AB42-476D-A289-AB20FFD53D81}"/>
              </a:ext>
            </a:extLst>
          </p:cNvPr>
          <p:cNvSpPr/>
          <p:nvPr/>
        </p:nvSpPr>
        <p:spPr>
          <a:xfrm>
            <a:off x="9222420" y="3388610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3E924EE2-98B0-461C-918C-4BC2699E435A}"/>
              </a:ext>
            </a:extLst>
          </p:cNvPr>
          <p:cNvSpPr/>
          <p:nvPr/>
        </p:nvSpPr>
        <p:spPr>
          <a:xfrm>
            <a:off x="9222420" y="5718205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599B77B7-85F0-41DA-97D7-CCF79DD9FF14}"/>
              </a:ext>
            </a:extLst>
          </p:cNvPr>
          <p:cNvSpPr/>
          <p:nvPr/>
        </p:nvSpPr>
        <p:spPr>
          <a:xfrm>
            <a:off x="5208133" y="391801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BD901C83-C53D-47C7-BBC5-7D9CCCEB9B44}"/>
              </a:ext>
            </a:extLst>
          </p:cNvPr>
          <p:cNvSpPr/>
          <p:nvPr/>
        </p:nvSpPr>
        <p:spPr>
          <a:xfrm>
            <a:off x="6197807" y="3957517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B58B6495-9A32-4A99-97DE-DF1A780665A1}"/>
              </a:ext>
            </a:extLst>
          </p:cNvPr>
          <p:cNvSpPr/>
          <p:nvPr/>
        </p:nvSpPr>
        <p:spPr>
          <a:xfrm>
            <a:off x="7195691" y="3940303"/>
            <a:ext cx="360000" cy="36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59BA9782-12F6-4648-9E43-BCFD00529D71}"/>
              </a:ext>
            </a:extLst>
          </p:cNvPr>
          <p:cNvSpPr/>
          <p:nvPr/>
        </p:nvSpPr>
        <p:spPr>
          <a:xfrm>
            <a:off x="8185365" y="3975042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F0A4A34B-5866-49C2-AA5C-3D5B96E55172}"/>
              </a:ext>
            </a:extLst>
          </p:cNvPr>
          <p:cNvSpPr/>
          <p:nvPr/>
        </p:nvSpPr>
        <p:spPr>
          <a:xfrm>
            <a:off x="9222420" y="3956316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2572326E-0CA2-40A8-BD6C-2904DBB04120}"/>
              </a:ext>
            </a:extLst>
          </p:cNvPr>
          <p:cNvSpPr/>
          <p:nvPr/>
        </p:nvSpPr>
        <p:spPr>
          <a:xfrm>
            <a:off x="8203529" y="3380941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112ACB9E-8E92-4BD0-B94E-159AEEB15E69}"/>
              </a:ext>
            </a:extLst>
          </p:cNvPr>
          <p:cNvSpPr/>
          <p:nvPr/>
        </p:nvSpPr>
        <p:spPr>
          <a:xfrm>
            <a:off x="7187628" y="3380941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A0E74EE6-4B38-4C6B-8E10-80AC279712BA}"/>
              </a:ext>
            </a:extLst>
          </p:cNvPr>
          <p:cNvSpPr/>
          <p:nvPr/>
        </p:nvSpPr>
        <p:spPr>
          <a:xfrm>
            <a:off x="6203197" y="3379224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6A52FF30-7E5F-4D4F-B8DA-6D98A280F8EA}"/>
              </a:ext>
            </a:extLst>
          </p:cNvPr>
          <p:cNvSpPr/>
          <p:nvPr/>
        </p:nvSpPr>
        <p:spPr>
          <a:xfrm>
            <a:off x="5200282" y="3379224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A5EA379F-1543-4625-BF5E-EB9286502ED0}"/>
              </a:ext>
            </a:extLst>
          </p:cNvPr>
          <p:cNvSpPr/>
          <p:nvPr/>
        </p:nvSpPr>
        <p:spPr>
          <a:xfrm>
            <a:off x="5208133" y="4468649"/>
            <a:ext cx="360000" cy="36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3304D1B-EFF8-437E-AF7C-D29B7633D182}"/>
              </a:ext>
            </a:extLst>
          </p:cNvPr>
          <p:cNvSpPr/>
          <p:nvPr/>
        </p:nvSpPr>
        <p:spPr>
          <a:xfrm>
            <a:off x="6222092" y="4461948"/>
            <a:ext cx="360000" cy="36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F26F954B-5E29-4A36-B957-9C38062776CF}"/>
              </a:ext>
            </a:extLst>
          </p:cNvPr>
          <p:cNvSpPr/>
          <p:nvPr/>
        </p:nvSpPr>
        <p:spPr>
          <a:xfrm>
            <a:off x="7195691" y="443014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0000C417-78C2-4BA7-BDD1-CB468E41B5B9}"/>
              </a:ext>
            </a:extLst>
          </p:cNvPr>
          <p:cNvSpPr/>
          <p:nvPr/>
        </p:nvSpPr>
        <p:spPr>
          <a:xfrm>
            <a:off x="8186880" y="4449799"/>
            <a:ext cx="360000" cy="36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B0202854-EEFE-4936-813E-6A555CC50DCD}"/>
              </a:ext>
            </a:extLst>
          </p:cNvPr>
          <p:cNvSpPr/>
          <p:nvPr/>
        </p:nvSpPr>
        <p:spPr>
          <a:xfrm>
            <a:off x="9222420" y="443916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F9625BE5-ECFC-44E2-A1FA-5A87DC06A452}"/>
              </a:ext>
            </a:extLst>
          </p:cNvPr>
          <p:cNvSpPr/>
          <p:nvPr/>
        </p:nvSpPr>
        <p:spPr>
          <a:xfrm>
            <a:off x="9222420" y="532333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DF86BDE9-DB5F-41CB-A538-253598DCC28D}"/>
              </a:ext>
            </a:extLst>
          </p:cNvPr>
          <p:cNvSpPr/>
          <p:nvPr/>
        </p:nvSpPr>
        <p:spPr>
          <a:xfrm>
            <a:off x="9222420" y="487210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338044FE-44FD-496D-A90F-22F13C404AA8}"/>
              </a:ext>
            </a:extLst>
          </p:cNvPr>
          <p:cNvSpPr/>
          <p:nvPr/>
        </p:nvSpPr>
        <p:spPr>
          <a:xfrm>
            <a:off x="5208133" y="4869915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0B8B0FD7-5E14-4323-AC18-D72C43D06419}"/>
              </a:ext>
            </a:extLst>
          </p:cNvPr>
          <p:cNvSpPr/>
          <p:nvPr/>
        </p:nvSpPr>
        <p:spPr>
          <a:xfrm>
            <a:off x="6222092" y="4869915"/>
            <a:ext cx="360000" cy="36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43231DF9-F09C-441A-9145-CF616EFB596E}"/>
              </a:ext>
            </a:extLst>
          </p:cNvPr>
          <p:cNvSpPr/>
          <p:nvPr/>
        </p:nvSpPr>
        <p:spPr>
          <a:xfrm>
            <a:off x="7187628" y="4870990"/>
            <a:ext cx="360000" cy="36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9EA8B63B-63CD-46D9-83CB-45FFE117A45E}"/>
              </a:ext>
            </a:extLst>
          </p:cNvPr>
          <p:cNvSpPr/>
          <p:nvPr/>
        </p:nvSpPr>
        <p:spPr>
          <a:xfrm>
            <a:off x="8188185" y="4867496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8B20E553-BDB9-480D-8968-4DA9AAB5BEFF}"/>
              </a:ext>
            </a:extLst>
          </p:cNvPr>
          <p:cNvSpPr/>
          <p:nvPr/>
        </p:nvSpPr>
        <p:spPr>
          <a:xfrm>
            <a:off x="5200282" y="5294726"/>
            <a:ext cx="360000" cy="36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6C9562DB-517B-4EE8-92F6-09C907BA6896}"/>
              </a:ext>
            </a:extLst>
          </p:cNvPr>
          <p:cNvSpPr/>
          <p:nvPr/>
        </p:nvSpPr>
        <p:spPr>
          <a:xfrm>
            <a:off x="6222092" y="5312715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35522105-8730-4C0A-8C6E-046582DBB937}"/>
              </a:ext>
            </a:extLst>
          </p:cNvPr>
          <p:cNvSpPr/>
          <p:nvPr/>
        </p:nvSpPr>
        <p:spPr>
          <a:xfrm>
            <a:off x="7187628" y="5312715"/>
            <a:ext cx="360000" cy="36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A50094AC-A0D7-4FE8-8081-725DD8D40E1F}"/>
              </a:ext>
            </a:extLst>
          </p:cNvPr>
          <p:cNvSpPr/>
          <p:nvPr/>
        </p:nvSpPr>
        <p:spPr>
          <a:xfrm>
            <a:off x="8186880" y="5291891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59F29110-AFC6-4C58-A3F8-DFFDC0E81826}"/>
              </a:ext>
            </a:extLst>
          </p:cNvPr>
          <p:cNvSpPr/>
          <p:nvPr/>
        </p:nvSpPr>
        <p:spPr>
          <a:xfrm>
            <a:off x="5196699" y="5738706"/>
            <a:ext cx="360000" cy="36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0D54C643-EC20-4494-9C35-22541460BBAF}"/>
              </a:ext>
            </a:extLst>
          </p:cNvPr>
          <p:cNvSpPr/>
          <p:nvPr/>
        </p:nvSpPr>
        <p:spPr>
          <a:xfrm>
            <a:off x="6203197" y="5715554"/>
            <a:ext cx="360000" cy="36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FD594567-ADB8-43D6-A562-59CB30F54CF2}"/>
              </a:ext>
            </a:extLst>
          </p:cNvPr>
          <p:cNvSpPr/>
          <p:nvPr/>
        </p:nvSpPr>
        <p:spPr>
          <a:xfrm>
            <a:off x="7187628" y="5738706"/>
            <a:ext cx="360000" cy="36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B252003B-B8F0-49DF-9818-066FA969A7BB}"/>
              </a:ext>
            </a:extLst>
          </p:cNvPr>
          <p:cNvSpPr/>
          <p:nvPr/>
        </p:nvSpPr>
        <p:spPr>
          <a:xfrm>
            <a:off x="8186880" y="5738706"/>
            <a:ext cx="360000" cy="36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63279EB7-B508-46C8-AB8C-53F95A6180BC}"/>
              </a:ext>
            </a:extLst>
          </p:cNvPr>
          <p:cNvSpPr/>
          <p:nvPr/>
        </p:nvSpPr>
        <p:spPr>
          <a:xfrm>
            <a:off x="9222420" y="618819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4EEF4175-7690-4CDB-AA00-2EC20C56CD7F}"/>
              </a:ext>
            </a:extLst>
          </p:cNvPr>
          <p:cNvSpPr/>
          <p:nvPr/>
        </p:nvSpPr>
        <p:spPr>
          <a:xfrm>
            <a:off x="8203529" y="6195603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146902AF-4302-46FF-80EA-614D4E5DDDDA}"/>
              </a:ext>
            </a:extLst>
          </p:cNvPr>
          <p:cNvSpPr/>
          <p:nvPr/>
        </p:nvSpPr>
        <p:spPr>
          <a:xfrm>
            <a:off x="7187628" y="6181039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961DC129-DE0A-4E4A-9DFA-42FC695B197A}"/>
              </a:ext>
            </a:extLst>
          </p:cNvPr>
          <p:cNvSpPr/>
          <p:nvPr/>
        </p:nvSpPr>
        <p:spPr>
          <a:xfrm>
            <a:off x="5208133" y="6168208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068AEBDA-6E72-459D-8892-1EDDC33F2165}"/>
              </a:ext>
            </a:extLst>
          </p:cNvPr>
          <p:cNvSpPr/>
          <p:nvPr/>
        </p:nvSpPr>
        <p:spPr>
          <a:xfrm>
            <a:off x="6197807" y="6150098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561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7CFB8-1ED2-4F06-9632-C75B6C6B1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197" y="234692"/>
            <a:ext cx="8183708" cy="61621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200" b="1" dirty="0" smtClean="0"/>
              <a:t>Классические</a:t>
            </a:r>
            <a:r>
              <a:rPr lang="uk-UA" sz="3200" b="1" dirty="0" smtClean="0"/>
              <a:t> </a:t>
            </a:r>
            <a:r>
              <a:rPr lang="en-US" sz="3200" b="1" dirty="0" smtClean="0"/>
              <a:t>vs. </a:t>
            </a:r>
            <a:r>
              <a:rPr lang="ru-RU" sz="3200" b="1" dirty="0" smtClean="0"/>
              <a:t>Безотходные Электроды</a:t>
            </a:r>
            <a:endParaRPr lang="ru-RU" sz="3200" b="1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A070234-3407-4ADD-A8BA-305CFCC617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9055039"/>
              </p:ext>
            </p:extLst>
          </p:nvPr>
        </p:nvGraphicFramePr>
        <p:xfrm>
          <a:off x="545431" y="2448502"/>
          <a:ext cx="11113168" cy="2966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0568">
                  <a:extLst>
                    <a:ext uri="{9D8B030D-6E8A-4147-A177-3AD203B41FA5}">
                      <a16:colId xmlns:a16="http://schemas.microsoft.com/office/drawing/2014/main" val="1270706324"/>
                    </a:ext>
                  </a:extLst>
                </a:gridCol>
                <a:gridCol w="1213324">
                  <a:extLst>
                    <a:ext uri="{9D8B030D-6E8A-4147-A177-3AD203B41FA5}">
                      <a16:colId xmlns:a16="http://schemas.microsoft.com/office/drawing/2014/main" val="1351994992"/>
                    </a:ext>
                  </a:extLst>
                </a:gridCol>
                <a:gridCol w="1214997">
                  <a:extLst>
                    <a:ext uri="{9D8B030D-6E8A-4147-A177-3AD203B41FA5}">
                      <a16:colId xmlns:a16="http://schemas.microsoft.com/office/drawing/2014/main" val="3964996624"/>
                    </a:ext>
                  </a:extLst>
                </a:gridCol>
                <a:gridCol w="1263596">
                  <a:extLst>
                    <a:ext uri="{9D8B030D-6E8A-4147-A177-3AD203B41FA5}">
                      <a16:colId xmlns:a16="http://schemas.microsoft.com/office/drawing/2014/main" val="452552799"/>
                    </a:ext>
                  </a:extLst>
                </a:gridCol>
                <a:gridCol w="1178547">
                  <a:extLst>
                    <a:ext uri="{9D8B030D-6E8A-4147-A177-3AD203B41FA5}">
                      <a16:colId xmlns:a16="http://schemas.microsoft.com/office/drawing/2014/main" val="3332493615"/>
                    </a:ext>
                  </a:extLst>
                </a:gridCol>
                <a:gridCol w="1263596">
                  <a:extLst>
                    <a:ext uri="{9D8B030D-6E8A-4147-A177-3AD203B41FA5}">
                      <a16:colId xmlns:a16="http://schemas.microsoft.com/office/drawing/2014/main" val="1395268843"/>
                    </a:ext>
                  </a:extLst>
                </a:gridCol>
                <a:gridCol w="1227146">
                  <a:extLst>
                    <a:ext uri="{9D8B030D-6E8A-4147-A177-3AD203B41FA5}">
                      <a16:colId xmlns:a16="http://schemas.microsoft.com/office/drawing/2014/main" val="1822497924"/>
                    </a:ext>
                  </a:extLst>
                </a:gridCol>
                <a:gridCol w="1190269">
                  <a:extLst>
                    <a:ext uri="{9D8B030D-6E8A-4147-A177-3AD203B41FA5}">
                      <a16:colId xmlns:a16="http://schemas.microsoft.com/office/drawing/2014/main" val="4059933754"/>
                    </a:ext>
                  </a:extLst>
                </a:gridCol>
                <a:gridCol w="1191125">
                  <a:extLst>
                    <a:ext uri="{9D8B030D-6E8A-4147-A177-3AD203B41FA5}">
                      <a16:colId xmlns:a16="http://schemas.microsoft.com/office/drawing/2014/main" val="1426913489"/>
                    </a:ext>
                  </a:extLst>
                </a:gridCol>
              </a:tblGrid>
              <a:tr h="374341"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 </a:t>
                      </a:r>
                      <a:r>
                        <a:rPr lang="ru-RU" noProof="0" dirty="0" smtClean="0"/>
                        <a:t>год</a:t>
                      </a:r>
                      <a:r>
                        <a:rPr lang="uk-UA" dirty="0" smtClean="0"/>
                        <a:t> </a:t>
                      </a:r>
                      <a:endParaRPr lang="ru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noProof="0" dirty="0" smtClean="0"/>
                        <a:t>2 год</a:t>
                      </a:r>
                      <a:endParaRPr lang="ru-RU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 </a:t>
                      </a:r>
                      <a:r>
                        <a:rPr lang="ru-RU" noProof="0" dirty="0" smtClean="0"/>
                        <a:t>год</a:t>
                      </a:r>
                      <a:endParaRPr lang="ru-RU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 </a:t>
                      </a:r>
                      <a:r>
                        <a:rPr lang="ru-RU" noProof="0" dirty="0" smtClean="0"/>
                        <a:t>год</a:t>
                      </a:r>
                      <a:endParaRPr lang="ru-RU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780951"/>
                  </a:ext>
                </a:extLst>
              </a:tr>
              <a:tr h="507668"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noProof="0" dirty="0" smtClean="0"/>
                        <a:t>Классические</a:t>
                      </a:r>
                      <a:r>
                        <a:rPr lang="ru-RU" b="0" baseline="0" noProof="0" dirty="0" smtClean="0"/>
                        <a:t> электроды</a:t>
                      </a:r>
                      <a:endParaRPr lang="ru-RU" b="0" noProof="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Безотходные</a:t>
                      </a:r>
                      <a:r>
                        <a:rPr lang="ru-RU" b="1" baseline="0" dirty="0" smtClean="0"/>
                        <a:t> электроды</a:t>
                      </a:r>
                      <a:endParaRPr lang="ru-UA" b="1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noProof="0" dirty="0" smtClean="0"/>
                        <a:t>Классические</a:t>
                      </a:r>
                      <a:r>
                        <a:rPr lang="ru-RU" b="0" baseline="0" noProof="0" dirty="0" smtClean="0"/>
                        <a:t> электроды</a:t>
                      </a:r>
                      <a:endParaRPr lang="ru-RU" b="0" noProof="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Безотходные</a:t>
                      </a:r>
                      <a:r>
                        <a:rPr lang="ru-RU" b="1" baseline="0" dirty="0" smtClean="0"/>
                        <a:t> электроды</a:t>
                      </a:r>
                      <a:endParaRPr lang="ru-UA" b="1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noProof="0" dirty="0" smtClean="0"/>
                        <a:t>Классические</a:t>
                      </a:r>
                      <a:r>
                        <a:rPr lang="ru-RU" b="0" baseline="0" noProof="0" dirty="0" smtClean="0"/>
                        <a:t> электроды</a:t>
                      </a:r>
                      <a:endParaRPr lang="ru-RU" b="0" noProof="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Безотходные</a:t>
                      </a:r>
                      <a:r>
                        <a:rPr lang="ru-RU" b="1" baseline="0" dirty="0" smtClean="0"/>
                        <a:t> электроды</a:t>
                      </a:r>
                      <a:endParaRPr lang="ru-UA" b="1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noProof="0" dirty="0" smtClean="0"/>
                        <a:t>Классические</a:t>
                      </a:r>
                      <a:r>
                        <a:rPr lang="ru-RU" b="0" baseline="0" noProof="0" dirty="0" smtClean="0"/>
                        <a:t> электроды</a:t>
                      </a:r>
                      <a:endParaRPr lang="ru-RU" b="0" noProof="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Безотходные</a:t>
                      </a:r>
                      <a:r>
                        <a:rPr lang="ru-RU" b="1" baseline="0" dirty="0" smtClean="0"/>
                        <a:t> электроды</a:t>
                      </a:r>
                      <a:endParaRPr lang="ru-UA" b="1" dirty="0" smtClean="0"/>
                    </a:p>
                    <a:p>
                      <a:pPr algn="ctr"/>
                      <a:endParaRPr lang="ru-UA" b="1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617480"/>
                  </a:ext>
                </a:extLst>
              </a:tr>
              <a:tr h="374341">
                <a:tc>
                  <a:txBody>
                    <a:bodyPr/>
                    <a:lstStyle/>
                    <a:p>
                      <a:r>
                        <a:rPr lang="ru-RU" noProof="0" dirty="0" smtClean="0"/>
                        <a:t>Стоимость электродов</a:t>
                      </a:r>
                      <a:endParaRPr lang="ru-RU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480 000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360 000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480 000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360 000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480 000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360 000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480</a:t>
                      </a:r>
                      <a:r>
                        <a:rPr lang="uk-UA" baseline="0" dirty="0" smtClean="0"/>
                        <a:t> 000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128262"/>
                  </a:ext>
                </a:extLst>
              </a:tr>
              <a:tr h="374341">
                <a:tc>
                  <a:txBody>
                    <a:bodyPr/>
                    <a:lstStyle/>
                    <a:p>
                      <a:r>
                        <a:rPr lang="ru-RU" noProof="0" dirty="0" smtClean="0"/>
                        <a:t>Транспортные расходы</a:t>
                      </a:r>
                      <a:endParaRPr lang="ru-RU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4 800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3 600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4 800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3 600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4 800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3 600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</a:t>
                      </a:r>
                      <a:r>
                        <a:rPr lang="uk-UA" baseline="0" dirty="0" smtClean="0"/>
                        <a:t> 800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843028"/>
                  </a:ext>
                </a:extLst>
              </a:tr>
              <a:tr h="374341">
                <a:tc>
                  <a:txBody>
                    <a:bodyPr/>
                    <a:lstStyle/>
                    <a:p>
                      <a:r>
                        <a:rPr lang="ru-RU" noProof="0" dirty="0" smtClean="0"/>
                        <a:t>Затраты на  утилизацию</a:t>
                      </a:r>
                      <a:endParaRPr lang="ru-RU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380786"/>
                  </a:ext>
                </a:extLst>
              </a:tr>
              <a:tr h="374341">
                <a:tc>
                  <a:txBody>
                    <a:bodyPr/>
                    <a:lstStyle/>
                    <a:p>
                      <a:pPr algn="r"/>
                      <a:r>
                        <a:rPr lang="uk-UA" dirty="0" err="1" smtClean="0"/>
                        <a:t>Всего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485 200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363 600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485 200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363 600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485 200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363 600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485 200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803840"/>
                  </a:ext>
                </a:extLst>
              </a:tr>
            </a:tbl>
          </a:graphicData>
        </a:graphic>
      </p:graphicFrame>
      <p:pic>
        <p:nvPicPr>
          <p:cNvPr id="5" name="Picture 6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1255A94F-B5B0-4326-97E5-A3B79D06A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288" y="971532"/>
            <a:ext cx="1422422" cy="142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FB6418-819A-4E22-A4DF-146DD2526195}"/>
              </a:ext>
            </a:extLst>
          </p:cNvPr>
          <p:cNvSpPr/>
          <p:nvPr/>
        </p:nvSpPr>
        <p:spPr>
          <a:xfrm>
            <a:off x="1803840" y="1012127"/>
            <a:ext cx="5162473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/>
              <a:t>Классический электрод </a:t>
            </a:r>
            <a:r>
              <a:rPr lang="uk-UA" sz="2400" b="1" dirty="0" smtClean="0"/>
              <a:t>(160 т/</a:t>
            </a:r>
            <a:r>
              <a:rPr lang="ru-RU" sz="2400" b="1" dirty="0" smtClean="0"/>
              <a:t>год</a:t>
            </a:r>
            <a:r>
              <a:rPr lang="uk-UA" sz="2400" b="1" dirty="0" smtClean="0"/>
              <a:t>)</a:t>
            </a:r>
            <a:endParaRPr lang="uk-UA" sz="2400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E2A7E11-4479-46F2-83A7-D514721B9905}"/>
              </a:ext>
            </a:extLst>
          </p:cNvPr>
          <p:cNvSpPr/>
          <p:nvPr/>
        </p:nvSpPr>
        <p:spPr>
          <a:xfrm>
            <a:off x="1803840" y="1589504"/>
            <a:ext cx="5162472" cy="461665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/>
              <a:t>Безотходные Электроды </a:t>
            </a:r>
            <a:r>
              <a:rPr lang="uk-UA" sz="2400" b="1" dirty="0" smtClean="0"/>
              <a:t>(120 т/</a:t>
            </a:r>
            <a:r>
              <a:rPr lang="ru-RU" sz="2400" b="1" dirty="0" smtClean="0"/>
              <a:t>год</a:t>
            </a:r>
            <a:r>
              <a:rPr lang="uk-UA" sz="2400" b="1" dirty="0" smtClean="0"/>
              <a:t>)</a:t>
            </a:r>
            <a:endParaRPr lang="ru-UA" sz="2400" b="1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2B19AC1-2C51-46DC-AB5C-DF1B91216576}"/>
              </a:ext>
            </a:extLst>
          </p:cNvPr>
          <p:cNvSpPr/>
          <p:nvPr/>
        </p:nvSpPr>
        <p:spPr>
          <a:xfrm>
            <a:off x="5837579" y="5672421"/>
            <a:ext cx="2990228" cy="461665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/>
              <a:t>Экономия за 3 года</a:t>
            </a:r>
            <a:endParaRPr lang="ru-RU" sz="24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42DFD1B-CE58-4EBC-83E1-1D6067BA0CC3}"/>
              </a:ext>
            </a:extLst>
          </p:cNvPr>
          <p:cNvSpPr/>
          <p:nvPr/>
        </p:nvSpPr>
        <p:spPr>
          <a:xfrm>
            <a:off x="8793415" y="5672453"/>
            <a:ext cx="1570154" cy="461665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/>
              <a:t>364 800 </a:t>
            </a:r>
            <a:r>
              <a:rPr lang="en-US" sz="2400" b="1" dirty="0"/>
              <a:t>$</a:t>
            </a:r>
            <a:endParaRPr lang="ru-UA" sz="2400" b="1" dirty="0"/>
          </a:p>
        </p:txBody>
      </p:sp>
    </p:spTree>
    <p:extLst>
      <p:ext uri="{BB962C8B-B14F-4D97-AF65-F5344CB8AC3E}">
        <p14:creationId xmlns:p14="http://schemas.microsoft.com/office/powerpoint/2010/main" val="2364275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3646F-6A57-4F96-9460-9C1F99B50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9063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  <a:latin typeface="+mn-lt"/>
              </a:rPr>
              <a:t>Стратегия финансирования</a:t>
            </a:r>
            <a:endParaRPr lang="ru-RU" sz="3200" b="1" dirty="0">
              <a:solidFill>
                <a:schemeClr val="accent1"/>
              </a:solidFill>
              <a:latin typeface="+mn-lt"/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7A3D7EDD-3732-4751-BC19-E93D62DD41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7314357"/>
              </p:ext>
            </p:extLst>
          </p:nvPr>
        </p:nvGraphicFramePr>
        <p:xfrm>
          <a:off x="1524000" y="1287922"/>
          <a:ext cx="6643008" cy="5322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9EC401B-02FD-470E-84F3-A0B8DA67A7A0}"/>
              </a:ext>
            </a:extLst>
          </p:cNvPr>
          <p:cNvSpPr txBox="1"/>
          <p:nvPr/>
        </p:nvSpPr>
        <p:spPr>
          <a:xfrm>
            <a:off x="4069441" y="4929051"/>
            <a:ext cx="1633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u="sng" dirty="0" smtClean="0"/>
              <a:t>Гранты</a:t>
            </a:r>
            <a:endParaRPr lang="ru-RU" sz="3600" u="sng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9217BDE-6175-4AD1-8F55-F6C0C4301D18}"/>
              </a:ext>
            </a:extLst>
          </p:cNvPr>
          <p:cNvSpPr/>
          <p:nvPr/>
        </p:nvSpPr>
        <p:spPr>
          <a:xfrm>
            <a:off x="6189854" y="5343847"/>
            <a:ext cx="1567542" cy="8263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tx1"/>
                </a:solidFill>
              </a:rPr>
              <a:t>2019 </a:t>
            </a:r>
            <a:r>
              <a:rPr lang="ru-RU" sz="2000" dirty="0" smtClean="0">
                <a:solidFill>
                  <a:schemeClr val="tx1"/>
                </a:solidFill>
              </a:rPr>
              <a:t>год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CE28250-63BE-4403-82B8-41178C38C62E}"/>
              </a:ext>
            </a:extLst>
          </p:cNvPr>
          <p:cNvSpPr/>
          <p:nvPr/>
        </p:nvSpPr>
        <p:spPr>
          <a:xfrm>
            <a:off x="7061857" y="3535952"/>
            <a:ext cx="1567542" cy="826368"/>
          </a:xfrm>
          <a:prstGeom prst="roundRec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tx1"/>
                </a:solidFill>
              </a:rPr>
              <a:t>2020 </a:t>
            </a:r>
            <a:r>
              <a:rPr lang="ru-RU" sz="2000" dirty="0" smtClean="0">
                <a:solidFill>
                  <a:schemeClr val="tx1"/>
                </a:solidFill>
              </a:rPr>
              <a:t>год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D6733B7-B505-487E-A68B-5B3EC05372B7}"/>
              </a:ext>
            </a:extLst>
          </p:cNvPr>
          <p:cNvSpPr/>
          <p:nvPr/>
        </p:nvSpPr>
        <p:spPr>
          <a:xfrm>
            <a:off x="7977051" y="1940306"/>
            <a:ext cx="1567542" cy="826368"/>
          </a:xfrm>
          <a:prstGeom prst="roundRect">
            <a:avLst/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tx1"/>
                </a:solidFill>
              </a:rPr>
              <a:t>2022 </a:t>
            </a:r>
            <a:r>
              <a:rPr lang="ru-RU" sz="2000" dirty="0" smtClean="0">
                <a:solidFill>
                  <a:schemeClr val="tx1"/>
                </a:solidFill>
              </a:rPr>
              <a:t>год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254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1" y="191331"/>
            <a:ext cx="6504862" cy="68930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Окупаемость 30 месяцев</a:t>
            </a:r>
            <a:endParaRPr lang="ru-RU" dirty="0"/>
          </a:p>
        </p:txBody>
      </p:sp>
      <p:graphicFrame>
        <p:nvGraphicFramePr>
          <p:cNvPr id="5" name="Місце для вмісту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9581860"/>
              </p:ext>
            </p:extLst>
          </p:nvPr>
        </p:nvGraphicFramePr>
        <p:xfrm>
          <a:off x="1744940" y="1131131"/>
          <a:ext cx="8096250" cy="5064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Округлений прямокутник 5"/>
          <p:cNvSpPr/>
          <p:nvPr/>
        </p:nvSpPr>
        <p:spPr>
          <a:xfrm>
            <a:off x="2060605" y="3441684"/>
            <a:ext cx="1421572" cy="4438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10 234666 $</a:t>
            </a:r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3176477" y="2864217"/>
            <a:ext cx="1373601" cy="3878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23 027998 $</a:t>
            </a:r>
          </a:p>
        </p:txBody>
      </p:sp>
      <p:sp>
        <p:nvSpPr>
          <p:cNvPr id="8" name="Округлений прямокутник 7"/>
          <p:cNvSpPr/>
          <p:nvPr/>
        </p:nvSpPr>
        <p:spPr>
          <a:xfrm>
            <a:off x="4194187" y="2171479"/>
            <a:ext cx="1321335" cy="4100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38 379997 $</a:t>
            </a:r>
          </a:p>
        </p:txBody>
      </p:sp>
      <p:sp>
        <p:nvSpPr>
          <p:cNvPr id="9" name="Округлений прямокутник 8"/>
          <p:cNvSpPr/>
          <p:nvPr/>
        </p:nvSpPr>
        <p:spPr>
          <a:xfrm>
            <a:off x="5314329" y="1793295"/>
            <a:ext cx="1313565" cy="3618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43 497330 $</a:t>
            </a:r>
          </a:p>
        </p:txBody>
      </p:sp>
      <p:sp>
        <p:nvSpPr>
          <p:cNvPr id="10" name="Округлений прямокутник 9"/>
          <p:cNvSpPr/>
          <p:nvPr/>
        </p:nvSpPr>
        <p:spPr>
          <a:xfrm>
            <a:off x="6627894" y="1484244"/>
            <a:ext cx="1311054" cy="41776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46 055997 $</a:t>
            </a:r>
          </a:p>
        </p:txBody>
      </p:sp>
      <p:sp>
        <p:nvSpPr>
          <p:cNvPr id="11" name="Округлений прямокутник 10"/>
          <p:cNvSpPr/>
          <p:nvPr/>
        </p:nvSpPr>
        <p:spPr>
          <a:xfrm>
            <a:off x="2857501" y="5499438"/>
            <a:ext cx="1909442" cy="52515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Выручка</a:t>
            </a:r>
            <a:r>
              <a:rPr lang="uk-UA" sz="1600" dirty="0" smtClean="0"/>
              <a:t> от продаж</a:t>
            </a:r>
            <a:endParaRPr lang="uk-UA" sz="1600" dirty="0"/>
          </a:p>
        </p:txBody>
      </p:sp>
      <p:sp>
        <p:nvSpPr>
          <p:cNvPr id="12" name="Округлений прямокутник 11"/>
          <p:cNvSpPr/>
          <p:nvPr/>
        </p:nvSpPr>
        <p:spPr>
          <a:xfrm>
            <a:off x="3695432" y="3981034"/>
            <a:ext cx="1438492" cy="4532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5 </a:t>
            </a:r>
            <a:r>
              <a:rPr lang="uk-UA" sz="1600" dirty="0" smtClean="0"/>
              <a:t>116589 </a:t>
            </a:r>
            <a:r>
              <a:rPr lang="uk-UA" sz="1600" dirty="0"/>
              <a:t>$ </a:t>
            </a:r>
          </a:p>
        </p:txBody>
      </p:sp>
      <p:sp>
        <p:nvSpPr>
          <p:cNvPr id="13" name="Округлений прямокутник 12"/>
          <p:cNvSpPr/>
          <p:nvPr/>
        </p:nvSpPr>
        <p:spPr>
          <a:xfrm>
            <a:off x="4836686" y="3347567"/>
            <a:ext cx="1359403" cy="3819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11 512325 $ </a:t>
            </a:r>
          </a:p>
        </p:txBody>
      </p:sp>
      <p:sp>
        <p:nvSpPr>
          <p:cNvPr id="14" name="Округлений прямокутник 13"/>
          <p:cNvSpPr/>
          <p:nvPr/>
        </p:nvSpPr>
        <p:spPr>
          <a:xfrm>
            <a:off x="5744939" y="2581571"/>
            <a:ext cx="1415653" cy="4357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19 187208 $ </a:t>
            </a:r>
          </a:p>
        </p:txBody>
      </p:sp>
      <p:sp>
        <p:nvSpPr>
          <p:cNvPr id="15" name="Округлений прямокутник 14"/>
          <p:cNvSpPr/>
          <p:nvPr/>
        </p:nvSpPr>
        <p:spPr>
          <a:xfrm>
            <a:off x="6874820" y="2250776"/>
            <a:ext cx="1276972" cy="4247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21 745503 $ </a:t>
            </a:r>
          </a:p>
        </p:txBody>
      </p:sp>
      <p:sp>
        <p:nvSpPr>
          <p:cNvPr id="16" name="Округлений прямокутник 15"/>
          <p:cNvSpPr/>
          <p:nvPr/>
        </p:nvSpPr>
        <p:spPr>
          <a:xfrm>
            <a:off x="8119708" y="2124069"/>
            <a:ext cx="1242655" cy="383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23 024650 $ </a:t>
            </a:r>
          </a:p>
        </p:txBody>
      </p:sp>
      <p:sp>
        <p:nvSpPr>
          <p:cNvPr id="17" name="Округлений прямокутник 16"/>
          <p:cNvSpPr/>
          <p:nvPr/>
        </p:nvSpPr>
        <p:spPr>
          <a:xfrm>
            <a:off x="5075459" y="5484342"/>
            <a:ext cx="1955835" cy="53783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Валовый доход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3320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53840" y="365128"/>
            <a:ext cx="7904559" cy="134937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Общая сумма необходимых инвестиций</a:t>
            </a:r>
            <a:r>
              <a:rPr lang="uk-UA" sz="3200" b="1" dirty="0" smtClean="0"/>
              <a:t/>
            </a:r>
            <a:br>
              <a:rPr lang="uk-UA" sz="3200" b="1" dirty="0" smtClean="0"/>
            </a:br>
            <a:r>
              <a:rPr lang="uk-UA" sz="3200" dirty="0" smtClean="0"/>
              <a:t>8,19 </a:t>
            </a:r>
            <a:r>
              <a:rPr lang="uk-UA" sz="3200" dirty="0"/>
              <a:t>млн. $</a:t>
            </a:r>
            <a:br>
              <a:rPr lang="uk-UA" sz="3200" dirty="0"/>
            </a:br>
            <a:endParaRPr lang="uk-UA" sz="3200" b="1" dirty="0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idx="1"/>
          </p:nvPr>
        </p:nvSpPr>
        <p:spPr>
          <a:xfrm>
            <a:off x="3866147" y="1257301"/>
            <a:ext cx="4040795" cy="4572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Назначение инвестиций</a:t>
            </a:r>
            <a:endParaRPr lang="ru-RU" sz="2800" dirty="0"/>
          </a:p>
        </p:txBody>
      </p:sp>
      <p:graphicFrame>
        <p:nvGraphicFramePr>
          <p:cNvPr id="9" name="Місце для вмісту 8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647196217"/>
              </p:ext>
            </p:extLst>
          </p:nvPr>
        </p:nvGraphicFramePr>
        <p:xfrm>
          <a:off x="1600200" y="1962146"/>
          <a:ext cx="8591550" cy="426720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367835">
                  <a:extLst>
                    <a:ext uri="{9D8B030D-6E8A-4147-A177-3AD203B41FA5}">
                      <a16:colId xmlns:a16="http://schemas.microsoft.com/office/drawing/2014/main" val="467614070"/>
                    </a:ext>
                  </a:extLst>
                </a:gridCol>
                <a:gridCol w="3223715">
                  <a:extLst>
                    <a:ext uri="{9D8B030D-6E8A-4147-A177-3AD203B41FA5}">
                      <a16:colId xmlns:a16="http://schemas.microsoft.com/office/drawing/2014/main" val="1372545834"/>
                    </a:ext>
                  </a:extLst>
                </a:gridCol>
              </a:tblGrid>
              <a:tr h="871164">
                <a:tc>
                  <a:txBody>
                    <a:bodyPr/>
                    <a:lstStyle/>
                    <a:p>
                      <a:r>
                        <a:rPr lang="ru-RU" sz="2400" noProof="0" dirty="0" smtClean="0"/>
                        <a:t>Интеллектуальная собственность</a:t>
                      </a:r>
                      <a:endParaRPr lang="ru-RU" sz="2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280 000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922157"/>
                  </a:ext>
                </a:extLst>
              </a:tr>
              <a:tr h="671271">
                <a:tc>
                  <a:txBody>
                    <a:bodyPr/>
                    <a:lstStyle/>
                    <a:p>
                      <a:r>
                        <a:rPr lang="ru-RU" sz="2400" noProof="0" dirty="0" smtClean="0"/>
                        <a:t>Производственное оборудование</a:t>
                      </a:r>
                      <a:endParaRPr lang="ru-RU" sz="2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4 620 000</a:t>
                      </a:r>
                      <a:endParaRPr lang="uk-U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08195"/>
                  </a:ext>
                </a:extLst>
              </a:tr>
              <a:tr h="671271">
                <a:tc>
                  <a:txBody>
                    <a:bodyPr/>
                    <a:lstStyle/>
                    <a:p>
                      <a:r>
                        <a:rPr lang="ru-RU" sz="2400" noProof="0" dirty="0" smtClean="0"/>
                        <a:t>Инженерное обеспечение</a:t>
                      </a:r>
                      <a:endParaRPr lang="ru-RU" sz="2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114 000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454940"/>
                  </a:ext>
                </a:extLst>
              </a:tr>
              <a:tr h="671271"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Оплата труда</a:t>
                      </a:r>
                      <a:endParaRPr lang="uk-U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222 000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897117"/>
                  </a:ext>
                </a:extLst>
              </a:tr>
              <a:tr h="671271">
                <a:tc>
                  <a:txBody>
                    <a:bodyPr/>
                    <a:lstStyle/>
                    <a:p>
                      <a:r>
                        <a:rPr lang="ru-RU" sz="2400" noProof="0" dirty="0" smtClean="0"/>
                        <a:t>Сырьё</a:t>
                      </a:r>
                      <a:endParaRPr lang="ru-RU" sz="2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2 280 000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72478"/>
                  </a:ext>
                </a:extLst>
              </a:tr>
              <a:tr h="710956">
                <a:tc>
                  <a:txBody>
                    <a:bodyPr/>
                    <a:lstStyle/>
                    <a:p>
                      <a:r>
                        <a:rPr lang="ru-RU" sz="2400" noProof="0" dirty="0" smtClean="0"/>
                        <a:t>Аренда и модернизация помещения</a:t>
                      </a:r>
                      <a:endParaRPr lang="ru-RU" sz="2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926 </a:t>
                      </a:r>
                      <a:r>
                        <a:rPr lang="uk-UA" sz="2400" dirty="0"/>
                        <a:t>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8907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714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Ð ÐµÐ·ÑÐ»ÑÑÐ°Ñ Ð¿Ð¾ÑÑÐºÑ Ð·Ð¾Ð±ÑÐ°Ð¶ÐµÐ½Ñ Ð·Ð° Ð·Ð°Ð¿Ð¸ÑÐ¾Ð¼ &quot;ÐºÐ°ÑÑÐ° ÑÐ²ÑÑÑ&quot;">
            <a:extLst>
              <a:ext uri="{FF2B5EF4-FFF2-40B4-BE49-F238E27FC236}">
                <a16:creationId xmlns:a16="http://schemas.microsoft.com/office/drawing/2014/main" id="{246BC726-A2FA-49C0-9E88-D3C871B612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7" t="18782" r="13809" b="43184"/>
          <a:stretch/>
        </p:blipFill>
        <p:spPr bwMode="auto">
          <a:xfrm>
            <a:off x="4511635" y="1056189"/>
            <a:ext cx="6099215" cy="366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7805A-5E98-4CDD-9016-F6340E8D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16755"/>
            <a:ext cx="7886700" cy="58748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  <a:latin typeface="+mn-lt"/>
              </a:rPr>
              <a:t>Расширение рынков сбыта</a:t>
            </a:r>
            <a:endParaRPr lang="ru-RU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Picture 2" descr="Ð ÐµÐ·ÑÐ»ÑÑÐ°Ñ Ð¿Ð¾ÑÑÐºÑ Ð·Ð¾Ð±ÑÐ°Ð¶ÐµÐ½Ñ Ð·Ð° Ð·Ð°Ð¿Ð¸ÑÐ¾Ð¼ &quot;ÐºÐ°ÑÑÐ° ÑÐºÑÐ°ÑÐ½Ð¸&quot;">
            <a:extLst>
              <a:ext uri="{FF2B5EF4-FFF2-40B4-BE49-F238E27FC236}">
                <a16:creationId xmlns:a16="http://schemas.microsoft.com/office/drawing/2014/main" id="{E17E7BCF-41A9-4DEA-B42D-AF2FD0391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84" y="3429001"/>
            <a:ext cx="3704174" cy="246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B46BF1-2552-427C-8DAE-6B276BF5D765}"/>
              </a:ext>
            </a:extLst>
          </p:cNvPr>
          <p:cNvSpPr txBox="1"/>
          <p:nvPr/>
        </p:nvSpPr>
        <p:spPr>
          <a:xfrm>
            <a:off x="6767479" y="3295099"/>
            <a:ext cx="181046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Объем рынка ЕС, СНГ</a:t>
            </a:r>
          </a:p>
          <a:p>
            <a:pPr algn="ctr"/>
            <a:r>
              <a:rPr lang="ru-RU" b="1" dirty="0" smtClean="0"/>
              <a:t>400 000 тонн/год</a:t>
            </a:r>
            <a:endParaRPr lang="ru-RU" b="1" dirty="0"/>
          </a:p>
        </p:txBody>
      </p:sp>
      <p:sp>
        <p:nvSpPr>
          <p:cNvPr id="9" name="Капля 8">
            <a:extLst>
              <a:ext uri="{FF2B5EF4-FFF2-40B4-BE49-F238E27FC236}">
                <a16:creationId xmlns:a16="http://schemas.microsoft.com/office/drawing/2014/main" id="{7F733114-9AD0-4907-B1AB-4AD9A1B02A26}"/>
              </a:ext>
            </a:extLst>
          </p:cNvPr>
          <p:cNvSpPr/>
          <p:nvPr/>
        </p:nvSpPr>
        <p:spPr>
          <a:xfrm rot="7960627">
            <a:off x="5102603" y="4009887"/>
            <a:ext cx="263418" cy="265272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0" name="Капля 9">
            <a:extLst>
              <a:ext uri="{FF2B5EF4-FFF2-40B4-BE49-F238E27FC236}">
                <a16:creationId xmlns:a16="http://schemas.microsoft.com/office/drawing/2014/main" id="{C02D8466-D884-431F-A05D-BE9B7628599C}"/>
              </a:ext>
            </a:extLst>
          </p:cNvPr>
          <p:cNvSpPr/>
          <p:nvPr/>
        </p:nvSpPr>
        <p:spPr>
          <a:xfrm rot="7960627">
            <a:off x="4602761" y="3563096"/>
            <a:ext cx="263418" cy="265272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1" name="Капля 10">
            <a:extLst>
              <a:ext uri="{FF2B5EF4-FFF2-40B4-BE49-F238E27FC236}">
                <a16:creationId xmlns:a16="http://schemas.microsoft.com/office/drawing/2014/main" id="{ADACEC8D-30D4-4332-8CF6-ABBBD45241E3}"/>
              </a:ext>
            </a:extLst>
          </p:cNvPr>
          <p:cNvSpPr/>
          <p:nvPr/>
        </p:nvSpPr>
        <p:spPr>
          <a:xfrm rot="7960627">
            <a:off x="4659866" y="4417034"/>
            <a:ext cx="263418" cy="265272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2" name="Капля 11">
            <a:extLst>
              <a:ext uri="{FF2B5EF4-FFF2-40B4-BE49-F238E27FC236}">
                <a16:creationId xmlns:a16="http://schemas.microsoft.com/office/drawing/2014/main" id="{0634C158-BD20-4569-BAF4-0E81A28329BE}"/>
              </a:ext>
            </a:extLst>
          </p:cNvPr>
          <p:cNvSpPr/>
          <p:nvPr/>
        </p:nvSpPr>
        <p:spPr>
          <a:xfrm rot="7960627">
            <a:off x="4519105" y="3994901"/>
            <a:ext cx="263418" cy="265272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3" name="Капля 12">
            <a:extLst>
              <a:ext uri="{FF2B5EF4-FFF2-40B4-BE49-F238E27FC236}">
                <a16:creationId xmlns:a16="http://schemas.microsoft.com/office/drawing/2014/main" id="{0CEBCED3-DFCC-43DA-BF2D-45963A53A6E6}"/>
              </a:ext>
            </a:extLst>
          </p:cNvPr>
          <p:cNvSpPr/>
          <p:nvPr/>
        </p:nvSpPr>
        <p:spPr>
          <a:xfrm rot="7960627">
            <a:off x="3889598" y="3810868"/>
            <a:ext cx="263418" cy="265272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7" name="Капля 16">
            <a:extLst>
              <a:ext uri="{FF2B5EF4-FFF2-40B4-BE49-F238E27FC236}">
                <a16:creationId xmlns:a16="http://schemas.microsoft.com/office/drawing/2014/main" id="{853F921D-6F36-4252-93D8-04C02474E2AA}"/>
              </a:ext>
            </a:extLst>
          </p:cNvPr>
          <p:cNvSpPr/>
          <p:nvPr/>
        </p:nvSpPr>
        <p:spPr>
          <a:xfrm rot="7960627">
            <a:off x="5744109" y="2212157"/>
            <a:ext cx="370498" cy="377493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8" name="Капля 17">
            <a:extLst>
              <a:ext uri="{FF2B5EF4-FFF2-40B4-BE49-F238E27FC236}">
                <a16:creationId xmlns:a16="http://schemas.microsoft.com/office/drawing/2014/main" id="{8C247030-A495-44ED-A04B-97C417C6C478}"/>
              </a:ext>
            </a:extLst>
          </p:cNvPr>
          <p:cNvSpPr/>
          <p:nvPr/>
        </p:nvSpPr>
        <p:spPr>
          <a:xfrm rot="7960627">
            <a:off x="5415188" y="2568770"/>
            <a:ext cx="374216" cy="374063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9" name="Капля 18">
            <a:extLst>
              <a:ext uri="{FF2B5EF4-FFF2-40B4-BE49-F238E27FC236}">
                <a16:creationId xmlns:a16="http://schemas.microsoft.com/office/drawing/2014/main" id="{A382BFA6-A5A9-4795-8642-19C5978FC164}"/>
              </a:ext>
            </a:extLst>
          </p:cNvPr>
          <p:cNvSpPr/>
          <p:nvPr/>
        </p:nvSpPr>
        <p:spPr>
          <a:xfrm rot="7960627">
            <a:off x="6028177" y="2481251"/>
            <a:ext cx="458342" cy="469660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0" name="Капля 19">
            <a:extLst>
              <a:ext uri="{FF2B5EF4-FFF2-40B4-BE49-F238E27FC236}">
                <a16:creationId xmlns:a16="http://schemas.microsoft.com/office/drawing/2014/main" id="{4982291F-A207-40AC-A051-D0698662C97C}"/>
              </a:ext>
            </a:extLst>
          </p:cNvPr>
          <p:cNvSpPr/>
          <p:nvPr/>
        </p:nvSpPr>
        <p:spPr>
          <a:xfrm rot="7960627">
            <a:off x="6951090" y="2559727"/>
            <a:ext cx="409126" cy="392149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1" name="Капля 20">
            <a:extLst>
              <a:ext uri="{FF2B5EF4-FFF2-40B4-BE49-F238E27FC236}">
                <a16:creationId xmlns:a16="http://schemas.microsoft.com/office/drawing/2014/main" id="{5E1BA3ED-55C0-4CCC-AA9D-F0F6E02B69F5}"/>
              </a:ext>
            </a:extLst>
          </p:cNvPr>
          <p:cNvSpPr/>
          <p:nvPr/>
        </p:nvSpPr>
        <p:spPr>
          <a:xfrm rot="7960627">
            <a:off x="6323045" y="2923963"/>
            <a:ext cx="365209" cy="382370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6" name="Стрелка: изогнутая вниз 15">
            <a:extLst>
              <a:ext uri="{FF2B5EF4-FFF2-40B4-BE49-F238E27FC236}">
                <a16:creationId xmlns:a16="http://schemas.microsoft.com/office/drawing/2014/main" id="{30B2D434-E7A9-442F-80E6-48AFB44110C3}"/>
              </a:ext>
            </a:extLst>
          </p:cNvPr>
          <p:cNvSpPr/>
          <p:nvPr/>
        </p:nvSpPr>
        <p:spPr>
          <a:xfrm rot="19587122">
            <a:off x="3363567" y="2216488"/>
            <a:ext cx="2324829" cy="957215"/>
          </a:xfrm>
          <a:prstGeom prst="curvedDownArrow">
            <a:avLst>
              <a:gd name="adj1" fmla="val 25000"/>
              <a:gd name="adj2" fmla="val 43274"/>
              <a:gd name="adj3" fmla="val 407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D63B22-693E-47F8-AA4E-F88E9ABAFB6A}"/>
              </a:ext>
            </a:extLst>
          </p:cNvPr>
          <p:cNvSpPr txBox="1"/>
          <p:nvPr/>
        </p:nvSpPr>
        <p:spPr>
          <a:xfrm>
            <a:off x="485720" y="3882472"/>
            <a:ext cx="1539107" cy="1477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Объем рынка Украины</a:t>
            </a:r>
          </a:p>
          <a:p>
            <a:pPr algn="ctr"/>
            <a:r>
              <a:rPr lang="uk-UA" b="1" dirty="0" smtClean="0"/>
              <a:t>40 </a:t>
            </a:r>
            <a:r>
              <a:rPr lang="uk-UA" b="1" dirty="0"/>
              <a:t>000 </a:t>
            </a:r>
            <a:r>
              <a:rPr lang="ru-RU" b="1" dirty="0" smtClean="0"/>
              <a:t>тонн/год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50610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67255-C8C7-49AA-B065-A5DD0047A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888908"/>
          </a:xfrm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uk-UA" sz="3200" b="1" dirty="0" smtClean="0">
                <a:solidFill>
                  <a:schemeClr val="accent1"/>
                </a:solidFill>
                <a:latin typeface="+mn-lt"/>
              </a:rPr>
              <a:t>Команда</a:t>
            </a:r>
            <a:endParaRPr lang="ru-UA" sz="32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6" name="Объект 5" descr="Изображение выглядит как человек, дерево, внеш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903C5F10-B80C-4480-A955-1A47FD513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555" y="1361741"/>
            <a:ext cx="2011679" cy="2011679"/>
          </a:xfrm>
        </p:spPr>
      </p:pic>
      <p:pic>
        <p:nvPicPr>
          <p:cNvPr id="8" name="Рисунок 7" descr="Изображение выглядит как мужчина, стена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42D7F35-B256-44F2-8515-0E047563A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12" y="1361740"/>
            <a:ext cx="1925893" cy="1973642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стена, галсту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9E883809-563A-46BA-BD22-DB0F9591D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886" y="1361741"/>
            <a:ext cx="2011679" cy="2011679"/>
          </a:xfrm>
          <a:prstGeom prst="rect">
            <a:avLst/>
          </a:prstGeo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43568704-7343-4764-AA6D-5C973CAAD2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2268222"/>
              </p:ext>
            </p:extLst>
          </p:nvPr>
        </p:nvGraphicFramePr>
        <p:xfrm>
          <a:off x="1572127" y="3335383"/>
          <a:ext cx="9288378" cy="3429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Овал 10">
            <a:extLst>
              <a:ext uri="{FF2B5EF4-FFF2-40B4-BE49-F238E27FC236}">
                <a16:creationId xmlns:a16="http://schemas.microsoft.com/office/drawing/2014/main" id="{1BDAED91-0943-4E42-99B8-725764AE7FB0}"/>
              </a:ext>
            </a:extLst>
          </p:cNvPr>
          <p:cNvSpPr/>
          <p:nvPr/>
        </p:nvSpPr>
        <p:spPr>
          <a:xfrm>
            <a:off x="8272291" y="1355563"/>
            <a:ext cx="2011679" cy="1973642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4817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A14F360-D91A-4806-A8CB-BB44D2496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99427"/>
            <a:ext cx="7886700" cy="92374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200" b="1" dirty="0" smtClean="0">
                <a:latin typeface="+mn-lt"/>
              </a:rPr>
              <a:t>Стратегические партнеры</a:t>
            </a:r>
            <a:endParaRPr lang="ru-RU" sz="3200" b="1" dirty="0">
              <a:latin typeface="+mn-lt"/>
            </a:endParaRPr>
          </a:p>
        </p:txBody>
      </p:sp>
      <p:pic>
        <p:nvPicPr>
          <p:cNvPr id="7" name="Picture 2" descr="Ð ÐµÐ·ÑÐ»ÑÑÐ°Ñ Ð¿Ð¾ÑÑÐºÑ Ð·Ð¾Ð±ÑÐ°Ð¶ÐµÐ½Ñ Ð·Ð° Ð·Ð°Ð¿Ð¸ÑÐ¾Ð¼ &quot;Ð´ÑÑÐºÑ&quot;">
            <a:extLst>
              <a:ext uri="{FF2B5EF4-FFF2-40B4-BE49-F238E27FC236}">
                <a16:creationId xmlns:a16="http://schemas.microsoft.com/office/drawing/2014/main" id="{93F681C4-F160-4929-AE4B-59B1158E9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090" y="2555370"/>
            <a:ext cx="1874774" cy="72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Ð ÐµÐ·ÑÐ»ÑÑÐ°Ñ Ð¿Ð¾ÑÑÐºÑ Ð·Ð¾Ð±ÑÐ°Ð¶ÐµÐ½Ñ Ð·Ð° Ð·Ð°Ð¿Ð¸ÑÐ¾Ð¼ &quot;Ð¡ÑÐ¼ÐÐ£&quot;">
            <a:extLst>
              <a:ext uri="{FF2B5EF4-FFF2-40B4-BE49-F238E27FC236}">
                <a16:creationId xmlns:a16="http://schemas.microsoft.com/office/drawing/2014/main" id="{B3B71902-EF6E-417D-888E-ABB7E36E2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998" y="2403938"/>
            <a:ext cx="1813354" cy="83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6D2CA572-4A40-493E-BEF9-366D0BF97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965" y="984501"/>
            <a:ext cx="1662952" cy="119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Ð ÐµÐ·ÑÐ»ÑÑÐ°Ñ Ð¿Ð¾ÑÑÐºÑ Ð·Ð¾Ð±ÑÐ°Ð¶ÐµÐ½Ñ Ð·Ð° Ð·Ð°Ð¿Ð¸ÑÐ¾Ð¼ &quot;mansaomnitech&quot;">
            <a:extLst>
              <a:ext uri="{FF2B5EF4-FFF2-40B4-BE49-F238E27FC236}">
                <a16:creationId xmlns:a16="http://schemas.microsoft.com/office/drawing/2014/main" id="{E30F5E52-7DB0-4EED-BE2D-C5A243532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69" y="953419"/>
            <a:ext cx="1185736" cy="118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Ð ÐµÐ·ÑÐ»ÑÑÐ°Ñ Ð¿Ð¾ÑÑÐºÑ Ð·Ð¾Ð±ÑÐ°Ð¶ÐµÐ½Ñ Ð·Ð° Ð·Ð°Ð¿Ð¸ÑÐ¾Ð¼ &quot;gcip&quot;">
            <a:extLst>
              <a:ext uri="{FF2B5EF4-FFF2-40B4-BE49-F238E27FC236}">
                <a16:creationId xmlns:a16="http://schemas.microsoft.com/office/drawing/2014/main" id="{5ABA26FA-191F-4C08-9994-EA0110B4F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0" b="15893"/>
          <a:stretch/>
        </p:blipFill>
        <p:spPr bwMode="auto">
          <a:xfrm>
            <a:off x="5044722" y="2299410"/>
            <a:ext cx="1995418" cy="123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14450" y="3536500"/>
            <a:ext cx="1009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400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6902" y="3510292"/>
            <a:ext cx="9315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</a:rPr>
              <a:t>Соответствует целям устойчивого развития</a:t>
            </a:r>
            <a:endParaRPr lang="uk-UA" sz="3200" b="1" dirty="0">
              <a:solidFill>
                <a:schemeClr val="accent1"/>
              </a:solidFill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941423" y="4324817"/>
            <a:ext cx="1938780" cy="19271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1064" y="4328948"/>
            <a:ext cx="1909351" cy="19324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8165" y="4324815"/>
            <a:ext cx="1872187" cy="18836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9327" y="4324817"/>
            <a:ext cx="1844529" cy="186716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14233" y="4324815"/>
            <a:ext cx="1855779" cy="186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69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52" y="1397310"/>
            <a:ext cx="9715751" cy="48534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3801" y="115094"/>
            <a:ext cx="4457700" cy="6088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Предложение инвестору</a:t>
            </a:r>
            <a:endParaRPr lang="ru-RU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588168" y="810030"/>
            <a:ext cx="8755982" cy="5806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Инвестору предлагается доля в компании</a:t>
            </a:r>
            <a:r>
              <a:rPr lang="uk-UA" sz="2800" dirty="0" smtClean="0">
                <a:solidFill>
                  <a:schemeClr val="tx1"/>
                </a:solidFill>
              </a:rPr>
              <a:t>.</a:t>
            </a:r>
            <a:endParaRPr lang="uk-UA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1071053">
            <a:off x="5502303" y="4738988"/>
            <a:ext cx="232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Безотходные Сварочные Электроды и ручной держатель</a:t>
            </a:r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 rot="21053499">
            <a:off x="5470501" y="4327738"/>
            <a:ext cx="2194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500 + различных марок электродов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 rot="1435875">
            <a:off x="4445642" y="4477457"/>
            <a:ext cx="1263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Сертификация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 rot="21080073">
            <a:off x="5295605" y="3965531"/>
            <a:ext cx="2230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Механизированный </a:t>
            </a:r>
          </a:p>
          <a:p>
            <a:pPr algn="ctr"/>
            <a:r>
              <a:rPr lang="ru-RU" sz="1100" dirty="0" smtClean="0"/>
              <a:t>держатель для ручной сварки</a:t>
            </a:r>
            <a:endParaRPr lang="ru-RU" sz="1100" dirty="0"/>
          </a:p>
        </p:txBody>
      </p:sp>
      <p:sp>
        <p:nvSpPr>
          <p:cNvPr id="9" name="TextBox 8"/>
          <p:cNvSpPr txBox="1"/>
          <p:nvPr/>
        </p:nvSpPr>
        <p:spPr>
          <a:xfrm rot="1375647">
            <a:off x="4863746" y="3554778"/>
            <a:ext cx="9122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Сервисная служба</a:t>
            </a:r>
            <a:endParaRPr lang="ru-RU" sz="1100" dirty="0"/>
          </a:p>
        </p:txBody>
      </p:sp>
      <p:sp>
        <p:nvSpPr>
          <p:cNvPr id="10" name="TextBox 9"/>
          <p:cNvSpPr txBox="1"/>
          <p:nvPr/>
        </p:nvSpPr>
        <p:spPr>
          <a:xfrm rot="1419857">
            <a:off x="4601270" y="3919480"/>
            <a:ext cx="11402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00" dirty="0" err="1" smtClean="0"/>
              <a:t>Доп</a:t>
            </a:r>
            <a:r>
              <a:rPr lang="uk-UA" sz="1100" dirty="0" smtClean="0"/>
              <a:t>.</a:t>
            </a:r>
          </a:p>
          <a:p>
            <a:pPr algn="ctr"/>
            <a:r>
              <a:rPr lang="ru-RU" sz="1100" dirty="0" smtClean="0"/>
              <a:t>оборудование</a:t>
            </a:r>
            <a:endParaRPr lang="uk-UA" sz="1100" dirty="0" smtClean="0"/>
          </a:p>
        </p:txBody>
      </p:sp>
      <p:sp>
        <p:nvSpPr>
          <p:cNvPr id="11" name="TextBox 10"/>
          <p:cNvSpPr txBox="1"/>
          <p:nvPr/>
        </p:nvSpPr>
        <p:spPr>
          <a:xfrm rot="21136954">
            <a:off x="5482607" y="3542329"/>
            <a:ext cx="1625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Автоматизированные сварочные системы</a:t>
            </a:r>
            <a:endParaRPr lang="ru-RU" sz="1100" dirty="0"/>
          </a:p>
        </p:txBody>
      </p:sp>
      <p:sp>
        <p:nvSpPr>
          <p:cNvPr id="12" name="TextBox 11"/>
          <p:cNvSpPr txBox="1"/>
          <p:nvPr/>
        </p:nvSpPr>
        <p:spPr>
          <a:xfrm rot="21138035">
            <a:off x="5565987" y="3117126"/>
            <a:ext cx="1259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Программное обеспечение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 rot="1401211">
            <a:off x="5144487" y="3066416"/>
            <a:ext cx="725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Базы данных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334135" y="2657291"/>
            <a:ext cx="155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/>
              <a:t>Коллаборационные</a:t>
            </a:r>
            <a:r>
              <a:rPr lang="ru-RU" sz="1200" dirty="0" smtClean="0"/>
              <a:t> системы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978442" y="2663019"/>
            <a:ext cx="1502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Облачные сервисы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47869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6A4CDC9-AADD-4F39-A471-709AA2054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338" y="171150"/>
            <a:ext cx="8229600" cy="99089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+mn-lt"/>
              </a:rPr>
              <a:t>Проблемы традиционной технологии</a:t>
            </a:r>
            <a:br>
              <a:rPr lang="ru-RU" sz="3200" b="1" dirty="0" smtClean="0">
                <a:latin typeface="+mn-lt"/>
              </a:rPr>
            </a:br>
            <a:r>
              <a:rPr lang="ru-RU" sz="3200" b="1" dirty="0" smtClean="0">
                <a:latin typeface="+mn-lt"/>
              </a:rPr>
              <a:t>сварки штучными электродами.</a:t>
            </a:r>
            <a:br>
              <a:rPr lang="ru-RU" sz="3200" b="1" dirty="0" smtClean="0">
                <a:latin typeface="+mn-lt"/>
              </a:rPr>
            </a:br>
            <a:r>
              <a:rPr lang="ru-RU" sz="3200" b="1" dirty="0" smtClean="0"/>
              <a:t>Проблема</a:t>
            </a:r>
            <a:r>
              <a:rPr lang="en-US" sz="3200" b="1" dirty="0" smtClean="0"/>
              <a:t> # 1</a:t>
            </a:r>
            <a:endParaRPr lang="ru-RU" sz="3200" b="1" dirty="0">
              <a:latin typeface="+mn-lt"/>
            </a:endParaRPr>
          </a:p>
        </p:txBody>
      </p:sp>
      <p:pic>
        <p:nvPicPr>
          <p:cNvPr id="8" name="Содержимое 7" descr="Безымянный 3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93488" y="3314700"/>
            <a:ext cx="7113247" cy="3238500"/>
          </a:xfrm>
        </p:spPr>
      </p:pic>
      <p:sp>
        <p:nvSpPr>
          <p:cNvPr id="3" name="TextBox 2"/>
          <p:cNvSpPr txBox="1"/>
          <p:nvPr/>
        </p:nvSpPr>
        <p:spPr>
          <a:xfrm>
            <a:off x="838200" y="1333500"/>
            <a:ext cx="1097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Промышленность теряет </a:t>
            </a:r>
            <a:r>
              <a:rPr lang="uk-UA" sz="2400" b="1" dirty="0" smtClean="0"/>
              <a:t>25</a:t>
            </a:r>
            <a:r>
              <a:rPr lang="uk-UA" sz="2400" b="1" dirty="0"/>
              <a:t>% </a:t>
            </a:r>
            <a:r>
              <a:rPr lang="ru-RU" sz="2400" b="1" dirty="0" smtClean="0"/>
              <a:t>ценных материалов в виде огарков.</a:t>
            </a:r>
          </a:p>
          <a:p>
            <a:pPr lvl="0"/>
            <a:r>
              <a:rPr lang="ru-RU" sz="2400" b="1" dirty="0" smtClean="0"/>
              <a:t>     Финансовые потери достигают 25%.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Не существует технологии </a:t>
            </a:r>
            <a:r>
              <a:rPr lang="ru-RU" sz="2400" b="1" dirty="0" smtClean="0"/>
              <a:t>рециклингу </a:t>
            </a:r>
            <a:r>
              <a:rPr lang="ru-RU" sz="2400" b="1" dirty="0" smtClean="0"/>
              <a:t>отходов.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Загрязняется окружающая среда отходами.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Не рационально используются ценные ископаемые (металлы и минералы).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892" y="2902268"/>
            <a:ext cx="2834883" cy="14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1" name="Straight Connector 30"/>
          <p:cNvCxnSpPr/>
          <p:nvPr/>
        </p:nvCxnSpPr>
        <p:spPr>
          <a:xfrm>
            <a:off x="6096000" y="1828803"/>
            <a:ext cx="0" cy="4155545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2">
            <a:extLst>
              <a:ext uri="{FF2B5EF4-FFF2-40B4-BE49-F238E27FC236}">
                <a16:creationId xmlns:a16="http://schemas.microsoft.com/office/drawing/2014/main" id="{EC8F30B9-F210-4677-9537-FCEAAF10D59E}"/>
              </a:ext>
            </a:extLst>
          </p:cNvPr>
          <p:cNvSpPr txBox="1">
            <a:spLocks/>
          </p:cNvSpPr>
          <p:nvPr/>
        </p:nvSpPr>
        <p:spPr>
          <a:xfrm>
            <a:off x="418013" y="3624062"/>
            <a:ext cx="5547358" cy="247193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0698DF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dirty="0"/>
              <a:t>Валентин </a:t>
            </a:r>
            <a:r>
              <a:rPr lang="uk-UA" dirty="0" err="1" smtClean="0"/>
              <a:t>Колотый</a:t>
            </a:r>
            <a:endParaRPr lang="uk-UA" dirty="0"/>
          </a:p>
          <a:p>
            <a:pPr marL="0" indent="0">
              <a:buNone/>
            </a:pPr>
            <a:r>
              <a:rPr lang="en-US" dirty="0">
                <a:hlinkClick r:id="rId5"/>
              </a:rPr>
              <a:t>http://kvpwelding.com/</a:t>
            </a:r>
            <a:r>
              <a:rPr lang="en-US" dirty="0"/>
              <a:t> </a:t>
            </a:r>
            <a:endParaRPr lang="uk-UA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Mail</a:t>
            </a:r>
            <a:r>
              <a:rPr lang="uk-UA" dirty="0"/>
              <a:t>:</a:t>
            </a:r>
            <a:r>
              <a:rPr lang="en-US" dirty="0"/>
              <a:t> </a:t>
            </a:r>
            <a:r>
              <a:rPr lang="en-US" dirty="0">
                <a:hlinkClick r:id="rId6"/>
              </a:rPr>
              <a:t>svel.valentin@gmail.com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uk-UA" dirty="0" err="1"/>
              <a:t>Тел</a:t>
            </a:r>
            <a:r>
              <a:rPr lang="uk-UA" dirty="0"/>
              <a:t>: +38(068)728-62-17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7"/>
              </a:rPr>
              <a:t>https://www.facebook.com/groups/kvp.welding/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hlinkClick r:id="rId8"/>
              </a:rPr>
              <a:t>https://www.linkedin.com/groups/8336663/</a:t>
            </a:r>
            <a:endParaRPr lang="en-US" dirty="0"/>
          </a:p>
          <a:p>
            <a:endParaRPr lang="ru-UA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95B09C4-6C09-449A-9DC2-4819F0B0519C}"/>
              </a:ext>
            </a:extLst>
          </p:cNvPr>
          <p:cNvSpPr/>
          <p:nvPr/>
        </p:nvSpPr>
        <p:spPr>
          <a:xfrm>
            <a:off x="418013" y="3039287"/>
            <a:ext cx="47398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KVP Welding Technologies</a:t>
            </a:r>
            <a:endParaRPr lang="ru-UA" sz="3200" dirty="0"/>
          </a:p>
        </p:txBody>
      </p:sp>
    </p:spTree>
    <p:extLst>
      <p:ext uri="{BB962C8B-B14F-4D97-AF65-F5344CB8AC3E}">
        <p14:creationId xmlns:p14="http://schemas.microsoft.com/office/powerpoint/2010/main" val="1620015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1499" y="267494"/>
            <a:ext cx="2724151" cy="818356"/>
          </a:xfrm>
        </p:spPr>
        <p:txBody>
          <a:bodyPr/>
          <a:lstStyle/>
          <a:p>
            <a:r>
              <a:rPr lang="ru-RU" dirty="0" smtClean="0"/>
              <a:t>Проблема</a:t>
            </a:r>
            <a:r>
              <a:rPr lang="uk-UA" dirty="0" smtClean="0"/>
              <a:t> </a:t>
            </a:r>
            <a:r>
              <a:rPr lang="en-US" dirty="0" smtClean="0"/>
              <a:t># 2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12" y="2724150"/>
            <a:ext cx="2941638" cy="24209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0" y="2724150"/>
            <a:ext cx="2893315" cy="24209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438650" y="350520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</a:rPr>
              <a:t>  Более </a:t>
            </a:r>
            <a:r>
              <a:rPr lang="en-US" sz="3200" dirty="0" smtClean="0">
                <a:solidFill>
                  <a:schemeClr val="accent1"/>
                </a:solidFill>
              </a:rPr>
              <a:t>100 </a:t>
            </a:r>
            <a:r>
              <a:rPr lang="ru-RU" sz="3200" dirty="0" smtClean="0">
                <a:solidFill>
                  <a:schemeClr val="accent1"/>
                </a:solidFill>
              </a:rPr>
              <a:t>лет</a:t>
            </a:r>
            <a:endParaRPr lang="uk-UA" sz="3200" dirty="0">
              <a:solidFill>
                <a:schemeClr val="accent1"/>
              </a:solidFill>
            </a:endParaRPr>
          </a:p>
        </p:txBody>
      </p:sp>
      <p:sp>
        <p:nvSpPr>
          <p:cNvPr id="7" name="Стрілка вправо 6"/>
          <p:cNvSpPr/>
          <p:nvPr/>
        </p:nvSpPr>
        <p:spPr>
          <a:xfrm>
            <a:off x="4686300" y="4303931"/>
            <a:ext cx="2571750" cy="266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1009650" y="952500"/>
            <a:ext cx="944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Исключительно тяжелый ручной труд</a:t>
            </a:r>
            <a:r>
              <a:rPr lang="uk-UA" sz="2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Низкая производительность труда.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Проблемы качества выполненных работ.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Хронические профессиональные заболевания персонала.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900" y="5487986"/>
            <a:ext cx="10039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Отсутствует механизация и автоматизация процесса сварки штучными электродами</a:t>
            </a:r>
            <a:endParaRPr lang="uk-UA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" y="3752849"/>
            <a:ext cx="78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1918 г</a:t>
            </a:r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10646665" y="3867150"/>
            <a:ext cx="85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2019 г.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2002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VP сварка и механизация">
            <a:hlinkClick r:id="" action="ppaction://media"/>
            <a:extLst>
              <a:ext uri="{FF2B5EF4-FFF2-40B4-BE49-F238E27FC236}">
                <a16:creationId xmlns:a16="http://schemas.microsoft.com/office/drawing/2014/main" id="{4B18A582-90DD-4067-BC61-A1491FB7EC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0189" y="935626"/>
            <a:ext cx="9514599" cy="535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8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472" y="192161"/>
            <a:ext cx="7886700" cy="75450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200" b="1" dirty="0" smtClean="0"/>
              <a:t>Механизация</a:t>
            </a:r>
            <a:r>
              <a:rPr lang="uk-UA" sz="3200" b="1" dirty="0" smtClean="0"/>
              <a:t> сварки</a:t>
            </a:r>
            <a:endParaRPr lang="ru-RU" sz="3200" b="1" dirty="0"/>
          </a:p>
        </p:txBody>
      </p:sp>
      <p:sp>
        <p:nvSpPr>
          <p:cNvPr id="29" name="Місце для вмісту 28"/>
          <p:cNvSpPr>
            <a:spLocks noGrp="1"/>
          </p:cNvSpPr>
          <p:nvPr>
            <p:ph idx="1"/>
          </p:nvPr>
        </p:nvSpPr>
        <p:spPr>
          <a:xfrm>
            <a:off x="457200" y="999034"/>
            <a:ext cx="9193324" cy="14412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Новый уровень качества на производстве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400" b="1" dirty="0">
                <a:solidFill>
                  <a:schemeClr val="tx1"/>
                </a:solidFill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</a:rPr>
              <a:t>реимущество над альтернативными технологиями сварки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grpSp>
        <p:nvGrpSpPr>
          <p:cNvPr id="5" name="Содержимое 4"/>
          <p:cNvGrpSpPr>
            <a:grpSpLocks noGrp="1"/>
          </p:cNvGrpSpPr>
          <p:nvPr/>
        </p:nvGrpSpPr>
        <p:grpSpPr>
          <a:xfrm>
            <a:off x="5524496" y="1785926"/>
            <a:ext cx="1857388" cy="1714512"/>
            <a:chOff x="71050" y="620688"/>
            <a:chExt cx="2494635" cy="2494635"/>
          </a:xfrm>
        </p:grpSpPr>
        <p:pic>
          <p:nvPicPr>
            <p:cNvPr id="6" name="Picture 3" descr="C:\Users\Алексей\Desktop\stock-illustration-41771882-エンジニアのアイコン-ベクトル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0" y="620688"/>
              <a:ext cx="2494635" cy="2494635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13362" y="2013486"/>
              <a:ext cx="1293222" cy="335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 err="1">
                  <a:solidFill>
                    <a:schemeClr val="bg1">
                      <a:lumMod val="95000"/>
                    </a:schemeClr>
                  </a:solidFill>
                  <a:latin typeface="Arial Black" pitchFamily="34" charset="0"/>
                </a:rPr>
                <a:t>operator</a:t>
              </a:r>
              <a:endParaRPr lang="ru-RU" sz="9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endParaRPr>
            </a:p>
          </p:txBody>
        </p:sp>
      </p:grpSp>
      <p:pic>
        <p:nvPicPr>
          <p:cNvPr id="8" name="Picture 11" descr="C:\Users\Алексей\Desktop\Без назва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13872" y="2725534"/>
            <a:ext cx="1992244" cy="8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5543833" y="4195495"/>
            <a:ext cx="1840421" cy="1987876"/>
            <a:chOff x="4283968" y="4177428"/>
            <a:chExt cx="1840421" cy="1987876"/>
          </a:xfrm>
        </p:grpSpPr>
        <p:pic>
          <p:nvPicPr>
            <p:cNvPr id="13" name="Picture 5" descr="C:\Users\Алексей\Desktop\robot-dlya-plazmennoy-rezki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4177428"/>
              <a:ext cx="1840421" cy="1549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C:\Users\Алексей\Desktop\Без названия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4911514" y="5552706"/>
              <a:ext cx="921156" cy="304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7757704" y="4193859"/>
            <a:ext cx="2426174" cy="2426174"/>
            <a:chOff x="6523507" y="3739130"/>
            <a:chExt cx="2426174" cy="2426174"/>
          </a:xfrm>
        </p:grpSpPr>
        <p:pic>
          <p:nvPicPr>
            <p:cNvPr id="16" name="Picture 2" descr="C:\Users\Алексей\Desktop\160123.jpe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3507" y="3739130"/>
              <a:ext cx="2426174" cy="2426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7" descr="C:\Users\Алексей\Desktop\Без названия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401033">
              <a:off x="7921978" y="4181336"/>
              <a:ext cx="883083" cy="284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9" name="Прямая со стрелкой 18"/>
          <p:cNvCxnSpPr/>
          <p:nvPr/>
        </p:nvCxnSpPr>
        <p:spPr>
          <a:xfrm flipH="1">
            <a:off x="4667240" y="3333746"/>
            <a:ext cx="1143008" cy="11668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448410" y="3286125"/>
            <a:ext cx="211470" cy="9077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783976" y="3286125"/>
            <a:ext cx="1544272" cy="10001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80849" y="1785926"/>
            <a:ext cx="1448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Универсальный сварочный блок</a:t>
            </a:r>
            <a:endParaRPr lang="ru-RU" sz="1000" dirty="0"/>
          </a:p>
        </p:txBody>
      </p:sp>
      <p:cxnSp>
        <p:nvCxnSpPr>
          <p:cNvPr id="26" name="Прямая со стрелкой 25"/>
          <p:cNvCxnSpPr/>
          <p:nvPr/>
        </p:nvCxnSpPr>
        <p:spPr>
          <a:xfrm rot="10800000" flipV="1">
            <a:off x="9239272" y="2143116"/>
            <a:ext cx="285752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10381" y="2214554"/>
            <a:ext cx="638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91554" y="1571613"/>
            <a:ext cx="6096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95472" y="3857629"/>
            <a:ext cx="249555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450" y="2222953"/>
            <a:ext cx="513988" cy="35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7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200" y="381000"/>
            <a:ext cx="7886700" cy="112395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Наша первая продукция имеющая потребительский спрос</a:t>
            </a:r>
            <a:endParaRPr lang="ru-RU" dirty="0"/>
          </a:p>
        </p:txBody>
      </p:sp>
      <p:graphicFrame>
        <p:nvGraphicFramePr>
          <p:cNvPr id="4" name="Объект 6">
            <a:extLst>
              <a:ext uri="{FF2B5EF4-FFF2-40B4-BE49-F238E27FC236}">
                <a16:creationId xmlns:a16="http://schemas.microsoft.com/office/drawing/2014/main" id="{7B435A27-8D9E-43DB-B62B-F860B5ADCC5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2287963"/>
              </p:ext>
            </p:extLst>
          </p:nvPr>
        </p:nvGraphicFramePr>
        <p:xfrm>
          <a:off x="6950297" y="2601392"/>
          <a:ext cx="3884613" cy="109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PHOTO-PAINT" r:id="rId3" imgW="7067520" imgH="1876320" progId="CorelPHOTOPAINT.Image.16">
                  <p:embed/>
                </p:oleObj>
              </mc:Choice>
              <mc:Fallback>
                <p:oleObj name="PHOTO-PAINT" r:id="rId3" imgW="7067520" imgH="1876320" progId="CorelPHOTOPAINT.Image.16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7B435A27-8D9E-43DB-B62B-F860B5ADCC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50297" y="2601392"/>
                        <a:ext cx="3884613" cy="1093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Овал 7"/>
          <p:cNvSpPr/>
          <p:nvPr/>
        </p:nvSpPr>
        <p:spPr>
          <a:xfrm>
            <a:off x="4572000" y="2780779"/>
            <a:ext cx="1466850" cy="91440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 smtClean="0"/>
              <a:t>+</a:t>
            </a:r>
            <a:endParaRPr lang="uk-UA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781050" y="45720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Безотходные сварочные электроды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77842" y="4571999"/>
            <a:ext cx="3884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Держатель для безотходных электродов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1" y="1698170"/>
            <a:ext cx="1399429" cy="241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0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3650" y="367548"/>
            <a:ext cx="7524750" cy="82727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accent1"/>
                </a:solidFill>
              </a:rPr>
              <a:t>Выгода потребителя</a:t>
            </a:r>
            <a:endParaRPr lang="ru-RU" sz="4000" dirty="0">
              <a:solidFill>
                <a:schemeClr val="accent1"/>
              </a:solidFill>
            </a:endParaRPr>
          </a:p>
        </p:txBody>
      </p:sp>
      <p:pic>
        <p:nvPicPr>
          <p:cNvPr id="1047" name="Picture 23" descr="Ð ÐµÐ·ÑÐ»ÑÑÐ°Ñ Ð¿Ð¾ÑÑÐºÑ Ð·Ð¾Ð±ÑÐ°Ð¶ÐµÐ½Ñ Ð·Ð° Ð·Ð°Ð¿Ð¸ÑÐ¾Ð¼ &quot;ÐºÐ¾ÑÐ¾Ð±ÐºÐ°&quot;">
            <a:extLst>
              <a:ext uri="{FF2B5EF4-FFF2-40B4-BE49-F238E27FC236}">
                <a16:creationId xmlns:a16="http://schemas.microsoft.com/office/drawing/2014/main" id="{E30344CC-7AA3-421A-AD6B-EEE7C3834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0" b="19746"/>
          <a:stretch/>
        </p:blipFill>
        <p:spPr bwMode="auto">
          <a:xfrm>
            <a:off x="4025109" y="4080159"/>
            <a:ext cx="3131620" cy="186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9EFDFE4B-63D4-4DCC-933F-AE9EC9FC8647}"/>
              </a:ext>
            </a:extLst>
          </p:cNvPr>
          <p:cNvSpPr/>
          <p:nvPr/>
        </p:nvSpPr>
        <p:spPr>
          <a:xfrm>
            <a:off x="6319520" y="4411993"/>
            <a:ext cx="1920811" cy="173899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+ 25</a:t>
            </a:r>
            <a:r>
              <a:rPr lang="uk-UA" sz="3600" b="1" dirty="0"/>
              <a:t>%</a:t>
            </a:r>
            <a:endParaRPr lang="ru-UA" sz="3600" b="1" dirty="0"/>
          </a:p>
        </p:txBody>
      </p:sp>
      <p:sp>
        <p:nvSpPr>
          <p:cNvPr id="6" name="Прямоугольник: скругленные углы 2">
            <a:extLst>
              <a:ext uri="{FF2B5EF4-FFF2-40B4-BE49-F238E27FC236}">
                <a16:creationId xmlns:a16="http://schemas.microsoft.com/office/drawing/2014/main" id="{33079728-FA06-4EC7-B558-960A770120E2}"/>
              </a:ext>
            </a:extLst>
          </p:cNvPr>
          <p:cNvSpPr/>
          <p:nvPr/>
        </p:nvSpPr>
        <p:spPr>
          <a:xfrm>
            <a:off x="1505899" y="1603069"/>
            <a:ext cx="3478307" cy="2228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Цена 1кг </a:t>
            </a:r>
          </a:p>
          <a:p>
            <a:pPr algn="ctr"/>
            <a:r>
              <a:rPr lang="ru-RU" sz="3200" b="1" dirty="0" smtClean="0"/>
              <a:t>Безотходных Электродов</a:t>
            </a:r>
            <a:endParaRPr lang="ru-RU" sz="3200" b="1" dirty="0"/>
          </a:p>
        </p:txBody>
      </p:sp>
      <p:sp>
        <p:nvSpPr>
          <p:cNvPr id="7" name="Прямоугольник: скругленные углы 10">
            <a:extLst>
              <a:ext uri="{FF2B5EF4-FFF2-40B4-BE49-F238E27FC236}">
                <a16:creationId xmlns:a16="http://schemas.microsoft.com/office/drawing/2014/main" id="{9B7D0715-F51A-458A-A7F4-35CEAC8A4E6F}"/>
              </a:ext>
            </a:extLst>
          </p:cNvPr>
          <p:cNvSpPr/>
          <p:nvPr/>
        </p:nvSpPr>
        <p:spPr>
          <a:xfrm>
            <a:off x="7228118" y="1603249"/>
            <a:ext cx="3457415" cy="22285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dirty="0" smtClean="0"/>
              <a:t>Цена 1 кг </a:t>
            </a:r>
          </a:p>
          <a:p>
            <a:pPr lvl="0" algn="ctr"/>
            <a:r>
              <a:rPr lang="ru-RU" sz="3200" b="1" dirty="0" smtClean="0"/>
              <a:t>Классических электродов</a:t>
            </a:r>
            <a:endParaRPr lang="ru-RU" sz="3200" b="1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EFDFE4B-63D4-4DCC-933F-AE9EC9FC8647}"/>
              </a:ext>
            </a:extLst>
          </p:cNvPr>
          <p:cNvSpPr/>
          <p:nvPr/>
        </p:nvSpPr>
        <p:spPr>
          <a:xfrm>
            <a:off x="5470877" y="1739358"/>
            <a:ext cx="1173764" cy="11371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=</a:t>
            </a:r>
            <a:endParaRPr lang="ru-UA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684" y="2850421"/>
            <a:ext cx="1152146" cy="182880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DF770-4D7B-4177-90AE-5175C89C2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91503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200" b="1" dirty="0" smtClean="0">
                <a:latin typeface="+mn-lt"/>
              </a:rPr>
              <a:t>Каналы продаж</a:t>
            </a:r>
            <a:endParaRPr lang="ru-RU" sz="3200" b="1" dirty="0">
              <a:latin typeface="+mn-lt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9484F4A-59F9-42B8-A5BC-CA3DD20C43DF}"/>
              </a:ext>
            </a:extLst>
          </p:cNvPr>
          <p:cNvGrpSpPr/>
          <p:nvPr/>
        </p:nvGrpSpPr>
        <p:grpSpPr>
          <a:xfrm>
            <a:off x="1962127" y="1767840"/>
            <a:ext cx="7495771" cy="4091169"/>
            <a:chOff x="287413" y="1196752"/>
            <a:chExt cx="7699711" cy="4975488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C1CCDA86-A4C8-46AD-A003-21CD639073EC}"/>
                </a:ext>
              </a:extLst>
            </p:cNvPr>
            <p:cNvSpPr/>
            <p:nvPr/>
          </p:nvSpPr>
          <p:spPr>
            <a:xfrm>
              <a:off x="2555776" y="2204863"/>
              <a:ext cx="1296144" cy="82682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B2G</a:t>
              </a:r>
              <a:endParaRPr lang="ru-UA" sz="1600" b="1" dirty="0"/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4E534F28-F663-4255-8800-488E916C100E}"/>
                </a:ext>
              </a:extLst>
            </p:cNvPr>
            <p:cNvSpPr/>
            <p:nvPr/>
          </p:nvSpPr>
          <p:spPr>
            <a:xfrm>
              <a:off x="3851920" y="2196779"/>
              <a:ext cx="1296144" cy="82682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B2B</a:t>
              </a:r>
              <a:endParaRPr lang="ru-UA" sz="1600" b="1" dirty="0"/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AB0B1AE8-90EB-4966-886A-0C0C2688BDEC}"/>
                </a:ext>
              </a:extLst>
            </p:cNvPr>
            <p:cNvSpPr/>
            <p:nvPr/>
          </p:nvSpPr>
          <p:spPr>
            <a:xfrm>
              <a:off x="5148064" y="2196779"/>
              <a:ext cx="1296144" cy="836066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B2C</a:t>
              </a:r>
              <a:endParaRPr lang="ru-UA" sz="1600" b="1" dirty="0"/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C8473962-22D1-4A66-8404-C5333517B1D2}"/>
                </a:ext>
              </a:extLst>
            </p:cNvPr>
            <p:cNvSpPr/>
            <p:nvPr/>
          </p:nvSpPr>
          <p:spPr>
            <a:xfrm>
              <a:off x="2411760" y="1196752"/>
              <a:ext cx="4176464" cy="11521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KVP Welding Technologies</a:t>
              </a:r>
              <a:endParaRPr lang="ru-UA" b="1" dirty="0"/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913EE4BC-19E8-4C3A-9E1B-EFBE1E77001F}"/>
                </a:ext>
              </a:extLst>
            </p:cNvPr>
            <p:cNvSpPr/>
            <p:nvPr/>
          </p:nvSpPr>
          <p:spPr>
            <a:xfrm>
              <a:off x="2704613" y="4556601"/>
              <a:ext cx="1711681" cy="82682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/>
                <a:t>Предприятия</a:t>
              </a:r>
              <a:endParaRPr lang="ru-RU" sz="1600" b="1" dirty="0"/>
            </a:p>
          </p:txBody>
        </p:sp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3116C275-EE12-4A56-BCBD-4B3B405C8B34}"/>
                </a:ext>
              </a:extLst>
            </p:cNvPr>
            <p:cNvSpPr/>
            <p:nvPr/>
          </p:nvSpPr>
          <p:spPr>
            <a:xfrm>
              <a:off x="4875911" y="4430221"/>
              <a:ext cx="1296144" cy="1080120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/>
                <a:t>Дистрибьюторы</a:t>
              </a:r>
              <a:endParaRPr lang="ru-RU" sz="1600" b="1" dirty="0"/>
            </a:p>
          </p:txBody>
        </p:sp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FEC18597-6C2C-40C2-8D92-8A5CDEC0F47E}"/>
                </a:ext>
              </a:extLst>
            </p:cNvPr>
            <p:cNvSpPr/>
            <p:nvPr/>
          </p:nvSpPr>
          <p:spPr>
            <a:xfrm>
              <a:off x="6547974" y="4552249"/>
              <a:ext cx="1439150" cy="836066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/>
                <a:t>Физические лица</a:t>
              </a:r>
              <a:endParaRPr lang="ru-RU" sz="1600" b="1" dirty="0"/>
            </a:p>
          </p:txBody>
        </p:sp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129476BC-67E3-491C-BA55-2939CC2A0042}"/>
                </a:ext>
              </a:extLst>
            </p:cNvPr>
            <p:cNvSpPr/>
            <p:nvPr/>
          </p:nvSpPr>
          <p:spPr>
            <a:xfrm>
              <a:off x="287413" y="5345413"/>
              <a:ext cx="1976896" cy="82682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/>
                <a:t>Государственные предприятия</a:t>
              </a:r>
              <a:endParaRPr lang="ru-RU" sz="1600" b="1" dirty="0"/>
            </a:p>
          </p:txBody>
        </p: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0E4AB0C3-2CC4-45E7-9F67-05C279A1FFCC}"/>
                </a:ext>
              </a:extLst>
            </p:cNvPr>
            <p:cNvCxnSpPr>
              <a:cxnSpLocks/>
              <a:stCxn id="8" idx="2"/>
              <a:endCxn id="15" idx="0"/>
            </p:cNvCxnSpPr>
            <p:nvPr/>
          </p:nvCxnSpPr>
          <p:spPr>
            <a:xfrm flipH="1">
              <a:off x="1275862" y="3031690"/>
              <a:ext cx="1927987" cy="2313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>
              <a:extLst>
                <a:ext uri="{FF2B5EF4-FFF2-40B4-BE49-F238E27FC236}">
                  <a16:creationId xmlns:a16="http://schemas.microsoft.com/office/drawing/2014/main" id="{174D1FCC-7DA3-446B-B39E-83D1F32D589A}"/>
                </a:ext>
              </a:extLst>
            </p:cNvPr>
            <p:cNvCxnSpPr>
              <a:cxnSpLocks/>
              <a:stCxn id="9" idx="2"/>
              <a:endCxn id="12" idx="0"/>
            </p:cNvCxnSpPr>
            <p:nvPr/>
          </p:nvCxnSpPr>
          <p:spPr>
            <a:xfrm flipH="1">
              <a:off x="3560453" y="3023606"/>
              <a:ext cx="939539" cy="153299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FBA16536-D461-499A-BCB6-E4B5AAF79121}"/>
                </a:ext>
              </a:extLst>
            </p:cNvPr>
            <p:cNvCxnSpPr>
              <a:cxnSpLocks/>
              <a:stCxn id="9" idx="2"/>
              <a:endCxn id="13" idx="0"/>
            </p:cNvCxnSpPr>
            <p:nvPr/>
          </p:nvCxnSpPr>
          <p:spPr>
            <a:xfrm>
              <a:off x="4499992" y="3023606"/>
              <a:ext cx="1023991" cy="140661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5751FA05-258D-4388-8A80-B860F791728E}"/>
                </a:ext>
              </a:extLst>
            </p:cNvPr>
            <p:cNvCxnSpPr>
              <a:cxnSpLocks/>
              <a:stCxn id="10" idx="2"/>
              <a:endCxn id="14" idx="0"/>
            </p:cNvCxnSpPr>
            <p:nvPr/>
          </p:nvCxnSpPr>
          <p:spPr>
            <a:xfrm>
              <a:off x="5796136" y="3032845"/>
              <a:ext cx="1471413" cy="151940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Соединитель: уступ 19">
              <a:extLst>
                <a:ext uri="{FF2B5EF4-FFF2-40B4-BE49-F238E27FC236}">
                  <a16:creationId xmlns:a16="http://schemas.microsoft.com/office/drawing/2014/main" id="{109343F0-F37C-4266-8D91-982705DD7DE0}"/>
                </a:ext>
              </a:extLst>
            </p:cNvPr>
            <p:cNvCxnSpPr>
              <a:cxnSpLocks/>
              <a:stCxn id="13" idx="2"/>
              <a:endCxn id="15" idx="3"/>
            </p:cNvCxnSpPr>
            <p:nvPr/>
          </p:nvCxnSpPr>
          <p:spPr>
            <a:xfrm rot="5400000">
              <a:off x="3769904" y="4004747"/>
              <a:ext cx="248486" cy="3259674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695129E3-2EA6-4F57-B978-F7E2574622A1}"/>
                </a:ext>
              </a:extLst>
            </p:cNvPr>
            <p:cNvCxnSpPr>
              <a:cxnSpLocks/>
              <a:stCxn id="13" idx="1"/>
              <a:endCxn id="12" idx="3"/>
            </p:cNvCxnSpPr>
            <p:nvPr/>
          </p:nvCxnSpPr>
          <p:spPr>
            <a:xfrm flipH="1" flipV="1">
              <a:off x="4416293" y="4970015"/>
              <a:ext cx="459618" cy="26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5BD9FEB5-423D-4A56-9691-D18E7FA6FC6E}"/>
                </a:ext>
              </a:extLst>
            </p:cNvPr>
            <p:cNvCxnSpPr>
              <a:cxnSpLocks/>
              <a:stCxn id="13" idx="3"/>
              <a:endCxn id="14" idx="1"/>
            </p:cNvCxnSpPr>
            <p:nvPr/>
          </p:nvCxnSpPr>
          <p:spPr>
            <a:xfrm>
              <a:off x="6172055" y="4970282"/>
              <a:ext cx="37591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645717F-8F2D-4CDA-A30E-42992DC6ACCC}"/>
                </a:ext>
              </a:extLst>
            </p:cNvPr>
            <p:cNvSpPr txBox="1"/>
            <p:nvPr/>
          </p:nvSpPr>
          <p:spPr>
            <a:xfrm rot="2466304">
              <a:off x="5992892" y="3573637"/>
              <a:ext cx="1575418" cy="374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Прямые продажи</a:t>
              </a:r>
              <a:endParaRPr lang="ru-RU" sz="14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9DC5C2-7CB0-4FE6-923E-A7843CCAE3F7}"/>
                </a:ext>
              </a:extLst>
            </p:cNvPr>
            <p:cNvSpPr txBox="1"/>
            <p:nvPr/>
          </p:nvSpPr>
          <p:spPr>
            <a:xfrm rot="2984538">
              <a:off x="4255985" y="3565635"/>
              <a:ext cx="1865202" cy="3161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Прямые продажи</a:t>
              </a:r>
              <a:endParaRPr lang="ru-RU" sz="14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3561577-B376-4A57-AB70-A83D71E6CA56}"/>
                </a:ext>
              </a:extLst>
            </p:cNvPr>
            <p:cNvSpPr txBox="1"/>
            <p:nvPr/>
          </p:nvSpPr>
          <p:spPr>
            <a:xfrm rot="18288821">
              <a:off x="2934158" y="3608105"/>
              <a:ext cx="1865202" cy="3161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Прямые продажи</a:t>
              </a:r>
              <a:endParaRPr lang="ru-RU" sz="14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893B469-F562-4F4E-A1BD-1F1FE9B81668}"/>
                </a:ext>
              </a:extLst>
            </p:cNvPr>
            <p:cNvSpPr txBox="1"/>
            <p:nvPr/>
          </p:nvSpPr>
          <p:spPr>
            <a:xfrm rot="18848648">
              <a:off x="1063533" y="3885853"/>
              <a:ext cx="2137896" cy="3161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Тендерные продажи</a:t>
              </a:r>
              <a:endParaRPr lang="ru-RU" sz="14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B1C311D-2948-4CFF-A1CA-E03B32DFD546}"/>
                </a:ext>
              </a:extLst>
            </p:cNvPr>
            <p:cNvSpPr txBox="1"/>
            <p:nvPr/>
          </p:nvSpPr>
          <p:spPr>
            <a:xfrm>
              <a:off x="3039777" y="5392376"/>
              <a:ext cx="1805745" cy="374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Тендерные продажи</a:t>
              </a:r>
              <a:endParaRPr lang="ru-UA" sz="14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30803F-85C6-4B42-B57E-B847A0489B4A}"/>
                </a:ext>
              </a:extLst>
            </p:cNvPr>
            <p:cNvSpPr txBox="1"/>
            <p:nvPr/>
          </p:nvSpPr>
          <p:spPr>
            <a:xfrm rot="2355462">
              <a:off x="5922791" y="3596253"/>
              <a:ext cx="848337" cy="374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1400" dirty="0"/>
                <a:t>Он-лайн</a:t>
              </a:r>
              <a:endParaRPr lang="ru-UA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23875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C:\Users\12\Desktop\images (5).jpg">
            <a:extLst>
              <a:ext uri="{FF2B5EF4-FFF2-40B4-BE49-F238E27FC236}">
                <a16:creationId xmlns:a16="http://schemas.microsoft.com/office/drawing/2014/main" id="{E9E07CDA-3C11-49F0-8B4D-6D749CF6D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0866" y="2624340"/>
            <a:ext cx="3214711" cy="2184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Содержимое 3" descr="6358575221_bf8b9019c3_b.jpg">
            <a:extLst>
              <a:ext uri="{FF2B5EF4-FFF2-40B4-BE49-F238E27FC236}">
                <a16:creationId xmlns:a16="http://schemas.microsoft.com/office/drawing/2014/main" id="{F8A33543-0E3D-422F-8546-B3944B8F14F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0700" y="3091610"/>
            <a:ext cx="3029957" cy="2089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C:\Users\12\Desktop\2.jpg">
            <a:extLst>
              <a:ext uri="{FF2B5EF4-FFF2-40B4-BE49-F238E27FC236}">
                <a16:creationId xmlns:a16="http://schemas.microsoft.com/office/drawing/2014/main" id="{0277868D-C188-4EB6-9F4D-D372E85F9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0035" y="3804454"/>
            <a:ext cx="3214710" cy="2009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701382-5E0C-452D-ADA9-0934E6AC7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67123"/>
            <a:ext cx="7886700" cy="89761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  <a:latin typeface="+mn-lt"/>
              </a:rPr>
              <a:t>Сегменты потребителей</a:t>
            </a:r>
            <a:endParaRPr lang="ru-RU" sz="3200" b="1" dirty="0">
              <a:solidFill>
                <a:schemeClr val="accent1"/>
              </a:solidFill>
              <a:latin typeface="+mn-lt"/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BDE4A6F9-3AE8-4FBE-8B09-06C815A796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1213734"/>
              </p:ext>
            </p:extLst>
          </p:nvPr>
        </p:nvGraphicFramePr>
        <p:xfrm>
          <a:off x="819150" y="838200"/>
          <a:ext cx="9563100" cy="1638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3" name="Picture 4" descr="C:\Users\12\Desktop\images (6).jpg">
            <a:extLst>
              <a:ext uri="{FF2B5EF4-FFF2-40B4-BE49-F238E27FC236}">
                <a16:creationId xmlns:a16="http://schemas.microsoft.com/office/drawing/2014/main" id="{334E01ED-6709-4572-B750-286B424FB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3635" y="4069404"/>
            <a:ext cx="3030444" cy="2143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31081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IDO_PP_TEMPLATE_July_201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6624</TotalTime>
  <Words>588</Words>
  <Application>Microsoft Office PowerPoint</Application>
  <PresentationFormat>Широкий екран</PresentationFormat>
  <Paragraphs>216</Paragraphs>
  <Slides>20</Slides>
  <Notes>1</Notes>
  <HiddenSlides>0</HiddenSlides>
  <MMClips>1</MMClips>
  <ScaleCrop>false</ScaleCrop>
  <HeadingPairs>
    <vt:vector size="8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Calibri</vt:lpstr>
      <vt:lpstr>UNIDO_PP_TEMPLATE_July_2017</vt:lpstr>
      <vt:lpstr>PHOTO-PAINT</vt:lpstr>
      <vt:lpstr>KVP Welding Technologies Единственные во всем мире - Безотходные Сварочные Электроды</vt:lpstr>
      <vt:lpstr>Проблемы традиционной технологии сварки штучными электродами. Проблема # 1</vt:lpstr>
      <vt:lpstr>Проблема # 2</vt:lpstr>
      <vt:lpstr>Презентація PowerPoint</vt:lpstr>
      <vt:lpstr>Механизация сварки</vt:lpstr>
      <vt:lpstr>Наша первая продукция имеющая потребительский спрос</vt:lpstr>
      <vt:lpstr>Выгода потребителя</vt:lpstr>
      <vt:lpstr>Каналы продаж</vt:lpstr>
      <vt:lpstr>Сегменты потребителей</vt:lpstr>
      <vt:lpstr>Рынок</vt:lpstr>
      <vt:lpstr>Конкуренты</vt:lpstr>
      <vt:lpstr>Классические vs. Безотходные Электроды</vt:lpstr>
      <vt:lpstr>Стратегия финансирования</vt:lpstr>
      <vt:lpstr>Окупаемость 30 месяцев</vt:lpstr>
      <vt:lpstr>Общая сумма необходимых инвестиций 8,19 млн. $ </vt:lpstr>
      <vt:lpstr>Расширение рынков сбыта</vt:lpstr>
      <vt:lpstr>Команда</vt:lpstr>
      <vt:lpstr>Стратегические партнеры</vt:lpstr>
      <vt:lpstr>Предложение инвестору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KVP Welding Technologies Виробництво Безвідходних Покритих Зварювальних Електродів (БПЗЕ).</dc:title>
  <dc:creator>Andriy Piven</dc:creator>
  <cp:lastModifiedBy>Valentin KOLOTYI</cp:lastModifiedBy>
  <cp:revision>256</cp:revision>
  <dcterms:created xsi:type="dcterms:W3CDTF">2019-08-03T12:22:47Z</dcterms:created>
  <dcterms:modified xsi:type="dcterms:W3CDTF">2020-02-21T08:08:00Z</dcterms:modified>
</cp:coreProperties>
</file>