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1"/>
  </p:notesMasterIdLst>
  <p:sldIdLst>
    <p:sldId id="300" r:id="rId2"/>
    <p:sldId id="258" r:id="rId3"/>
    <p:sldId id="257" r:id="rId4"/>
    <p:sldId id="294" r:id="rId5"/>
    <p:sldId id="260" r:id="rId6"/>
    <p:sldId id="275" r:id="rId7"/>
    <p:sldId id="303" r:id="rId8"/>
    <p:sldId id="261" r:id="rId9"/>
    <p:sldId id="305" r:id="rId10"/>
    <p:sldId id="304" r:id="rId11"/>
    <p:sldId id="306" r:id="rId12"/>
    <p:sldId id="259" r:id="rId13"/>
    <p:sldId id="264" r:id="rId14"/>
    <p:sldId id="267" r:id="rId15"/>
    <p:sldId id="272" r:id="rId16"/>
    <p:sldId id="296" r:id="rId17"/>
    <p:sldId id="279" r:id="rId18"/>
    <p:sldId id="301" r:id="rId19"/>
    <p:sldId id="30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B0B"/>
    <a:srgbClr val="00B0F0"/>
    <a:srgbClr val="4E8F00"/>
    <a:srgbClr val="FFFC00"/>
    <a:srgbClr val="00BAFF"/>
    <a:srgbClr val="7F1D10"/>
    <a:srgbClr val="FF1002"/>
    <a:srgbClr val="9ED52B"/>
    <a:srgbClr val="AFE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923678988163214E-2"/>
          <c:y val="5.1076985850907128E-2"/>
          <c:w val="0.87563107951373065"/>
          <c:h val="0.88952673169080176"/>
        </c:manualLayout>
      </c:layout>
      <c:line3DChart>
        <c:grouping val="standar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  <a:sp3d>
              <a:contourClr>
                <a:srgbClr val="0070C0"/>
              </a:contourClr>
            </a:sp3d>
          </c:spPr>
          <c:val>
            <c:numRef>
              <c:f>Sheet1!$A$1:$A$7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7.2</c:v>
                </c:pt>
                <c:pt idx="6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EE-2947-BC98-F33034372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391040"/>
        <c:axId val="148392960"/>
        <c:axId val="148406720"/>
      </c:line3DChart>
      <c:catAx>
        <c:axId val="148391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Costs</a:t>
                </a:r>
                <a:endParaRPr lang="en-US" sz="1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078030042501295"/>
              <c:y val="0.81721093332680095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8392960"/>
        <c:crosses val="autoZero"/>
        <c:auto val="1"/>
        <c:lblAlgn val="ctr"/>
        <c:lblOffset val="100"/>
        <c:noMultiLvlLbl val="0"/>
      </c:catAx>
      <c:valAx>
        <c:axId val="14839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Efficacy</a:t>
                </a:r>
                <a:endParaRPr lang="en-US" sz="1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85799528654486E-2"/>
              <c:y val="0.201516807326421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8391040"/>
        <c:crosses val="autoZero"/>
        <c:crossBetween val="between"/>
      </c:valAx>
      <c:serAx>
        <c:axId val="148406720"/>
        <c:scaling>
          <c:orientation val="minMax"/>
        </c:scaling>
        <c:delete val="1"/>
        <c:axPos val="b"/>
        <c:majorTickMark val="out"/>
        <c:minorTickMark val="none"/>
        <c:tickLblPos val="none"/>
        <c:crossAx val="14839296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0.64602</cdr:x>
      <cdr:y>0.29322</cdr:y>
    </cdr:from>
    <cdr:to>
      <cdr:x>0.90574</cdr:x>
      <cdr:y>0.67717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0C8872E6-0085-0245-97D0-5BD64166144C}"/>
            </a:ext>
          </a:extLst>
        </cdr:cNvPr>
        <cdr:cNvCxnSpPr/>
      </cdr:nvCxnSpPr>
      <cdr:spPr>
        <a:xfrm xmlns:a="http://schemas.openxmlformats.org/drawingml/2006/main" flipV="1">
          <a:off x="2266595" y="1061638"/>
          <a:ext cx="911241" cy="1390119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0070C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258AD-08BE-4A26-B064-EDB48E6A855E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6D3DE-73A4-46B4-B0F2-465D6EDA0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9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3EE30FA4-F60E-4C53-8940-47DBE98A01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0538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E7F24B87-44F7-4FC2-96A0-77F0B649D0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0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>
            <a:extLst>
              <a:ext uri="{FF2B5EF4-FFF2-40B4-BE49-F238E27FC236}">
                <a16:creationId xmlns:a16="http://schemas.microsoft.com/office/drawing/2014/main" id="{41112FC3-98F4-42C5-AA34-922CCDD4BE6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0538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11B29741-8AE3-4EB8-A2DA-AA4F2A06C2E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18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3EE30FA4-F60E-4C53-8940-47DBE98A01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0538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E7F24B87-44F7-4FC2-96A0-77F0B649D0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45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85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5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349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9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874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6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1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6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3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1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5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6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3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7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6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39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27000">
              <a:schemeClr val="bg1">
                <a:lumMod val="95000"/>
              </a:schemeClr>
            </a:gs>
            <a:gs pos="86000">
              <a:schemeClr val="bg1">
                <a:lumMod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DF3E2-D96D-42EA-9B2B-66D8820A8EE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4E936D-BA93-473D-BD1F-D83A11DCE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5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7.jpeg"/><Relationship Id="rId5" Type="http://schemas.openxmlformats.org/officeDocument/2006/relationships/image" Target="../media/image42.pn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ryshchukv@gmail.com" TargetMode="External"/><Relationship Id="rId2" Type="http://schemas.openxmlformats.org/officeDocument/2006/relationships/hyperlink" Target="mailto:bio.cherv@gmail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smarketresearch.com/market-analysis/fibrin-glue-mark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9F01CEA-E4F7-4EDC-8176-06EA81D7ACED}"/>
              </a:ext>
            </a:extLst>
          </p:cNvPr>
          <p:cNvSpPr txBox="1"/>
          <p:nvPr/>
        </p:nvSpPr>
        <p:spPr>
          <a:xfrm>
            <a:off x="1355904" y="3240044"/>
            <a:ext cx="9772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36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FFECTIVE</a:t>
            </a:r>
            <a:r>
              <a:rPr lang="ru-RU" sz="36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NTIBLEEDING</a:t>
            </a:r>
            <a:r>
              <a:rPr lang="ru-RU" sz="36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</a:t>
            </a:r>
            <a:endParaRPr lang="ru-RU" sz="3600" cap="all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F4D918-651A-FE48-8AA9-39A843C6F8EB}"/>
              </a:ext>
            </a:extLst>
          </p:cNvPr>
          <p:cNvGrpSpPr/>
          <p:nvPr/>
        </p:nvGrpSpPr>
        <p:grpSpPr>
          <a:xfrm>
            <a:off x="2024826" y="397979"/>
            <a:ext cx="8142348" cy="1353890"/>
            <a:chOff x="1059584" y="332629"/>
            <a:chExt cx="8142348" cy="135389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565E979-F1BB-41F1-B608-CDDDDB733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584" y="507601"/>
              <a:ext cx="1254934" cy="1003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BCB4725-D9AD-48D3-9C55-B43B18748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9254" y="606148"/>
              <a:ext cx="2867820" cy="1009048"/>
            </a:xfrm>
            <a:prstGeom prst="rect">
              <a:avLst/>
            </a:prstGeom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676FCF74-A7E2-4B42-BF56-8DDD75B72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902" y="507601"/>
              <a:ext cx="964681" cy="1107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0961B0-918F-464F-BEEC-4837251D5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0473" y="418121"/>
              <a:ext cx="1011459" cy="113406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F1073F-E700-444F-BBA6-EB1760475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4889" y="332629"/>
              <a:ext cx="964681" cy="135389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88B4847-19DA-8348-BFA3-48AE20AA9629}"/>
              </a:ext>
            </a:extLst>
          </p:cNvPr>
          <p:cNvGrpSpPr/>
          <p:nvPr/>
        </p:nvGrpSpPr>
        <p:grpSpPr>
          <a:xfrm>
            <a:off x="124745" y="126800"/>
            <a:ext cx="11836344" cy="6503302"/>
            <a:chOff x="124745" y="126800"/>
            <a:chExt cx="11836344" cy="6503302"/>
          </a:xfrm>
        </p:grpSpPr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2153B6A7-06B1-644D-9304-6BA46A313417}"/>
                </a:ext>
              </a:extLst>
            </p:cNvPr>
            <p:cNvSpPr/>
            <p:nvPr/>
          </p:nvSpPr>
          <p:spPr>
            <a:xfrm>
              <a:off x="124745" y="126800"/>
              <a:ext cx="3538331" cy="1896248"/>
            </a:xfrm>
            <a:prstGeom prst="halfFrame">
              <a:avLst>
                <a:gd name="adj1" fmla="val 1884"/>
                <a:gd name="adj2" fmla="val 1885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331E036B-0390-614B-BAFE-C3746A90396E}"/>
                </a:ext>
              </a:extLst>
            </p:cNvPr>
            <p:cNvSpPr/>
            <p:nvPr/>
          </p:nvSpPr>
          <p:spPr>
            <a:xfrm rot="10800000">
              <a:off x="8422758" y="4733854"/>
              <a:ext cx="3538331" cy="1896248"/>
            </a:xfrm>
            <a:prstGeom prst="halfFrame">
              <a:avLst>
                <a:gd name="adj1" fmla="val 1884"/>
                <a:gd name="adj2" fmla="val 1885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80A5FAFA-5451-B543-B7F8-A01405F1912C}"/>
                </a:ext>
              </a:extLst>
            </p:cNvPr>
            <p:cNvSpPr/>
            <p:nvPr/>
          </p:nvSpPr>
          <p:spPr>
            <a:xfrm rot="10800000">
              <a:off x="8877658" y="5106131"/>
              <a:ext cx="2900830" cy="1353890"/>
            </a:xfrm>
            <a:prstGeom prst="halfFrame">
              <a:avLst>
                <a:gd name="adj1" fmla="val 1884"/>
                <a:gd name="adj2" fmla="val 1885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02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AF28BA0B-F0D8-4545-BC59-B4C52B0C6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3372" y="139339"/>
            <a:ext cx="10236943" cy="854010"/>
          </a:xfrm>
          <a:ln/>
        </p:spPr>
        <p:txBody>
          <a:bodyPr vert="horz" lIns="91440" tIns="28740" rIns="91440" bIns="45720" rtlCol="0" anchor="t">
            <a:normAutofit fontScale="90000"/>
          </a:bodyPr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Ukraine's demand for of anti-bleeding agents</a:t>
            </a:r>
            <a:endParaRPr lang="uk-UA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8D8259A3-444A-4202-A5A3-8BA196D9D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277" y="1375775"/>
            <a:ext cx="10579386" cy="101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19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data of Ministry of Health of Ukraine in a segment ‘Adult and children hemophilia’</a:t>
            </a:r>
            <a:endPara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1C604-03C9-4B9A-A78E-C3EC8D23A8B5}"/>
              </a:ext>
            </a:extLst>
          </p:cNvPr>
          <p:cNvSpPr txBox="1"/>
          <p:nvPr/>
        </p:nvSpPr>
        <p:spPr>
          <a:xfrm>
            <a:off x="4338505" y="908973"/>
            <a:ext cx="3514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SEGMENT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E0D3F4-C7A2-4195-8E10-9FF85915E8EE}"/>
              </a:ext>
            </a:extLst>
          </p:cNvPr>
          <p:cNvSpPr txBox="1"/>
          <p:nvPr/>
        </p:nvSpPr>
        <p:spPr>
          <a:xfrm>
            <a:off x="3213443" y="2200543"/>
            <a:ext cx="884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of supplied and ordered amount of goods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0E901D2-3908-4790-946A-C0C8340BB252}"/>
              </a:ext>
            </a:extLst>
          </p:cNvPr>
          <p:cNvGrpSpPr/>
          <p:nvPr/>
        </p:nvGrpSpPr>
        <p:grpSpPr>
          <a:xfrm>
            <a:off x="728542" y="2984602"/>
            <a:ext cx="5000813" cy="2936387"/>
            <a:chOff x="740474" y="2981209"/>
            <a:chExt cx="5000813" cy="293638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6FD363C-3EEE-49A5-81F8-6550468C0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638" y="2981209"/>
              <a:ext cx="4943475" cy="203835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676D19-3AEB-4613-8DDA-689B7EB2FFB6}"/>
                </a:ext>
              </a:extLst>
            </p:cNvPr>
            <p:cNvSpPr txBox="1"/>
            <p:nvPr/>
          </p:nvSpPr>
          <p:spPr>
            <a:xfrm>
              <a:off x="740474" y="4994266"/>
              <a:ext cx="216114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altLang="ru-RU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рік</a:t>
              </a:r>
            </a:p>
            <a:p>
              <a:pPr algn="ctr"/>
              <a:r>
                <a:rPr lang="en-US" alt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Cost of agreements</a:t>
              </a:r>
              <a:endPara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12 767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384 USD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397A31-BEC2-4F4F-A191-B2EB9C34CFB4}"/>
                </a:ext>
              </a:extLst>
            </p:cNvPr>
            <p:cNvSpPr txBox="1"/>
            <p:nvPr/>
          </p:nvSpPr>
          <p:spPr>
            <a:xfrm>
              <a:off x="3580146" y="4994265"/>
              <a:ext cx="216114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altLang="ru-RU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рік</a:t>
              </a:r>
            </a:p>
            <a:p>
              <a:pPr algn="ctr"/>
              <a:r>
                <a:rPr lang="en-US" alt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Cost of agreements</a:t>
              </a:r>
              <a:endPara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5 140 815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USD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45" name="Text Box 5">
              <a:extLst>
                <a:ext uri="{FF2B5EF4-FFF2-40B4-BE49-F238E27FC236}">
                  <a16:creationId xmlns:a16="http://schemas.microsoft.com/office/drawing/2014/main" id="{4E541DB3-8A2E-475B-AC79-F28BCA656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170" y="3061450"/>
              <a:ext cx="2547628" cy="313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6" tIns="55193" rIns="81646" bIns="40823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uk-UA" alt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Дитяча гемофілія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EC638FF-6725-4671-87D1-3EFCA148EDD3}"/>
              </a:ext>
            </a:extLst>
          </p:cNvPr>
          <p:cNvGrpSpPr/>
          <p:nvPr/>
        </p:nvGrpSpPr>
        <p:grpSpPr>
          <a:xfrm>
            <a:off x="6450713" y="2984602"/>
            <a:ext cx="5009154" cy="2958287"/>
            <a:chOff x="6450713" y="2984602"/>
            <a:chExt cx="5009154" cy="295828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9C89BBC-F01B-4B32-8EBC-0F96CD5BD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0713" y="2984602"/>
              <a:ext cx="4972050" cy="203835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999EFF-87E8-479F-B1C3-1EDFC61B2C90}"/>
                </a:ext>
              </a:extLst>
            </p:cNvPr>
            <p:cNvSpPr txBox="1"/>
            <p:nvPr/>
          </p:nvSpPr>
          <p:spPr>
            <a:xfrm>
              <a:off x="6508330" y="5019559"/>
              <a:ext cx="216114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alt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2020</a:t>
              </a:r>
            </a:p>
            <a:p>
              <a:pPr algn="ctr"/>
              <a:r>
                <a:rPr lang="en-US" alt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Cost of agreements</a:t>
              </a:r>
              <a:endPara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19 881 230 USD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9186D3-2315-47D7-B42B-D783F8335D80}"/>
                </a:ext>
              </a:extLst>
            </p:cNvPr>
            <p:cNvSpPr txBox="1"/>
            <p:nvPr/>
          </p:nvSpPr>
          <p:spPr>
            <a:xfrm>
              <a:off x="9298726" y="5019559"/>
              <a:ext cx="216114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alt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</a:t>
              </a:r>
            </a:p>
            <a:p>
              <a:pPr algn="ctr"/>
              <a:r>
                <a:rPr lang="en-US" alt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Cost of agreements</a:t>
              </a:r>
              <a:endPara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10 753 948 USD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46" name="Text Box 6">
              <a:extLst>
                <a:ext uri="{FF2B5EF4-FFF2-40B4-BE49-F238E27FC236}">
                  <a16:creationId xmlns:a16="http://schemas.microsoft.com/office/drawing/2014/main" id="{A9384478-4862-4CD8-AE32-7E086C806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8901" y="3061449"/>
              <a:ext cx="2547627" cy="313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6" tIns="55193" rIns="81646" bIns="40823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Adult hemophilia</a:t>
              </a:r>
              <a:endParaRPr lang="uk-UA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340E95-16BF-3F4A-9EF1-34FD4B531040}"/>
              </a:ext>
            </a:extLst>
          </p:cNvPr>
          <p:cNvGrpSpPr/>
          <p:nvPr/>
        </p:nvGrpSpPr>
        <p:grpSpPr>
          <a:xfrm rot="11370745">
            <a:off x="-115523" y="-9612"/>
            <a:ext cx="1513828" cy="3568064"/>
            <a:chOff x="-115965" y="-427270"/>
            <a:chExt cx="1513828" cy="356806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28D562B-690D-D749-98E9-97F7E82E40C5}"/>
                </a:ext>
              </a:extLst>
            </p:cNvPr>
            <p:cNvCxnSpPr>
              <a:cxnSpLocks/>
            </p:cNvCxnSpPr>
            <p:nvPr/>
          </p:nvCxnSpPr>
          <p:spPr>
            <a:xfrm rot="10229255" flipH="1">
              <a:off x="-43860" y="-427270"/>
              <a:ext cx="1325400" cy="3562065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37FD3D-DE9F-4943-954F-413FA9171F21}"/>
                </a:ext>
              </a:extLst>
            </p:cNvPr>
            <p:cNvCxnSpPr>
              <a:cxnSpLocks/>
            </p:cNvCxnSpPr>
            <p:nvPr/>
          </p:nvCxnSpPr>
          <p:spPr>
            <a:xfrm rot="10229255" flipH="1">
              <a:off x="-115965" y="970800"/>
              <a:ext cx="1513828" cy="2169994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30FCEB-E635-A44D-9F03-EB059C8DBB2D}"/>
              </a:ext>
            </a:extLst>
          </p:cNvPr>
          <p:cNvGrpSpPr/>
          <p:nvPr/>
        </p:nvGrpSpPr>
        <p:grpSpPr>
          <a:xfrm rot="962408">
            <a:off x="11094459" y="2556899"/>
            <a:ext cx="1383259" cy="4342877"/>
            <a:chOff x="-305081" y="-1351959"/>
            <a:chExt cx="1383259" cy="434287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5FD5BF-49A0-0A43-9A4A-4729B9C84936}"/>
                </a:ext>
              </a:extLst>
            </p:cNvPr>
            <p:cNvCxnSpPr>
              <a:cxnSpLocks/>
            </p:cNvCxnSpPr>
            <p:nvPr/>
          </p:nvCxnSpPr>
          <p:spPr>
            <a:xfrm rot="20637592" flipV="1">
              <a:off x="-305081" y="794125"/>
              <a:ext cx="1383259" cy="2196793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87CE35-69D2-F44D-835A-D969EFB5D0C2}"/>
                </a:ext>
              </a:extLst>
            </p:cNvPr>
            <p:cNvCxnSpPr>
              <a:cxnSpLocks/>
            </p:cNvCxnSpPr>
            <p:nvPr/>
          </p:nvCxnSpPr>
          <p:spPr>
            <a:xfrm rot="20637592" flipV="1">
              <a:off x="-303231" y="-1351959"/>
              <a:ext cx="1071849" cy="429164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5666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724" y="306427"/>
            <a:ext cx="10515600" cy="833108"/>
          </a:xfrm>
        </p:spPr>
        <p:txBody>
          <a:bodyPr>
            <a:normAutofit fontScale="90000"/>
          </a:bodyPr>
          <a:lstStyle/>
          <a:p>
            <a:pPr algn="ctr">
              <a:tabLst>
                <a:tab pos="4489450" algn="l"/>
              </a:tabLst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ru-RU" sz="3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09ACFB-B778-440B-ABE9-B331C1C4B024}"/>
              </a:ext>
            </a:extLst>
          </p:cNvPr>
          <p:cNvSpPr txBox="1"/>
          <p:nvPr/>
        </p:nvSpPr>
        <p:spPr>
          <a:xfrm>
            <a:off x="522310" y="2617584"/>
            <a:ext cx="328693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1FFE9-DEB0-4FF1-B33C-AEB3DA1BF256}"/>
              </a:ext>
            </a:extLst>
          </p:cNvPr>
          <p:cNvSpPr txBox="1"/>
          <p:nvPr/>
        </p:nvSpPr>
        <p:spPr>
          <a:xfrm>
            <a:off x="8550437" y="2593460"/>
            <a:ext cx="3438103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D1BD50-DC60-4BC8-9F0D-4CEF5824BDEC}"/>
              </a:ext>
            </a:extLst>
          </p:cNvPr>
          <p:cNvSpPr txBox="1"/>
          <p:nvPr/>
        </p:nvSpPr>
        <p:spPr>
          <a:xfrm>
            <a:off x="4275007" y="3429000"/>
            <a:ext cx="36419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health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facilities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medecine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A98B6E-A242-4F67-B021-BFC65D5717C1}"/>
              </a:ext>
            </a:extLst>
          </p:cNvPr>
          <p:cNvSpPr txBox="1"/>
          <p:nvPr/>
        </p:nvSpPr>
        <p:spPr>
          <a:xfrm>
            <a:off x="420880" y="4102625"/>
            <a:ext cx="32869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Distributors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clinics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99B8F-94D8-4B9C-847F-60203191A566}"/>
              </a:ext>
            </a:extLst>
          </p:cNvPr>
          <p:cNvSpPr txBox="1"/>
          <p:nvPr/>
        </p:nvSpPr>
        <p:spPr>
          <a:xfrm>
            <a:off x="8325742" y="3687127"/>
            <a:ext cx="36419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Drivers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bandages as a component of emergency kits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E69FEDF-F8C8-45CF-B4D1-8C238C00D323}"/>
              </a:ext>
            </a:extLst>
          </p:cNvPr>
          <p:cNvGrpSpPr/>
          <p:nvPr/>
        </p:nvGrpSpPr>
        <p:grpSpPr>
          <a:xfrm>
            <a:off x="4544291" y="1396480"/>
            <a:ext cx="3372703" cy="1849038"/>
            <a:chOff x="978959" y="1587531"/>
            <a:chExt cx="3094764" cy="17680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0FCD2E-AB91-4EF2-BDE9-B9E2E3E70FE5}"/>
                </a:ext>
              </a:extLst>
            </p:cNvPr>
            <p:cNvSpPr txBox="1"/>
            <p:nvPr/>
          </p:nvSpPr>
          <p:spPr>
            <a:xfrm>
              <a:off x="978959" y="2709209"/>
              <a:ext cx="3094764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2G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D26770-E2F1-493E-9C1C-73D3610392F7}"/>
                </a:ext>
              </a:extLst>
            </p:cNvPr>
            <p:cNvSpPr txBox="1"/>
            <p:nvPr/>
          </p:nvSpPr>
          <p:spPr>
            <a:xfrm>
              <a:off x="978959" y="1587531"/>
              <a:ext cx="3094764" cy="10594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Biggest and most desired</a:t>
              </a:r>
              <a:endPara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6799E5C-90AB-4F7C-8F1E-007FEB9D4241}"/>
              </a:ext>
            </a:extLst>
          </p:cNvPr>
          <p:cNvSpPr txBox="1"/>
          <p:nvPr/>
        </p:nvSpPr>
        <p:spPr>
          <a:xfrm>
            <a:off x="522310" y="1414877"/>
            <a:ext cx="328693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realistic as a first step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0BDDD7-D5AC-45D0-AB46-9E9260477AC0}"/>
              </a:ext>
            </a:extLst>
          </p:cNvPr>
          <p:cNvSpPr txBox="1"/>
          <p:nvPr/>
        </p:nvSpPr>
        <p:spPr>
          <a:xfrm>
            <a:off x="8550437" y="1391495"/>
            <a:ext cx="343810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prospective development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6BB9D852-0A5F-8145-9461-9F4358B92D6D}"/>
              </a:ext>
            </a:extLst>
          </p:cNvPr>
          <p:cNvSpPr/>
          <p:nvPr/>
        </p:nvSpPr>
        <p:spPr>
          <a:xfrm>
            <a:off x="3949283" y="148619"/>
            <a:ext cx="3094764" cy="922823"/>
          </a:xfrm>
          <a:prstGeom prst="halfFrame">
            <a:avLst>
              <a:gd name="adj1" fmla="val 1884"/>
              <a:gd name="adj2" fmla="val 1885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A08E179D-6BCF-A94C-A34F-027BAF0A0499}"/>
              </a:ext>
            </a:extLst>
          </p:cNvPr>
          <p:cNvSpPr/>
          <p:nvPr/>
        </p:nvSpPr>
        <p:spPr>
          <a:xfrm rot="16200000">
            <a:off x="-672025" y="4039110"/>
            <a:ext cx="3538331" cy="1896248"/>
          </a:xfrm>
          <a:prstGeom prst="halfFrame">
            <a:avLst>
              <a:gd name="adj1" fmla="val 1884"/>
              <a:gd name="adj2" fmla="val 1885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D22CB4B0-6CA4-2647-80F8-1B64E4B44EB4}"/>
              </a:ext>
            </a:extLst>
          </p:cNvPr>
          <p:cNvSpPr/>
          <p:nvPr/>
        </p:nvSpPr>
        <p:spPr>
          <a:xfrm rot="16200000">
            <a:off x="-352589" y="4411387"/>
            <a:ext cx="2900830" cy="1353890"/>
          </a:xfrm>
          <a:prstGeom prst="halfFrame">
            <a:avLst>
              <a:gd name="adj1" fmla="val 1884"/>
              <a:gd name="adj2" fmla="val 1885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BD776132-C385-B64E-946D-83D634601E8A}"/>
              </a:ext>
            </a:extLst>
          </p:cNvPr>
          <p:cNvSpPr/>
          <p:nvPr/>
        </p:nvSpPr>
        <p:spPr>
          <a:xfrm rot="10800000">
            <a:off x="6096000" y="455595"/>
            <a:ext cx="2432926" cy="676043"/>
          </a:xfrm>
          <a:prstGeom prst="halfFrame">
            <a:avLst>
              <a:gd name="adj1" fmla="val 1884"/>
              <a:gd name="adj2" fmla="val 1885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5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08D20-2CE0-47D3-9087-C664111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3" y="96280"/>
            <a:ext cx="10394334" cy="101320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the production of activator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2111949C-72E7-D046-8C72-B433599064B1}"/>
              </a:ext>
            </a:extLst>
          </p:cNvPr>
          <p:cNvSpPr/>
          <p:nvPr/>
        </p:nvSpPr>
        <p:spPr>
          <a:xfrm rot="14126516">
            <a:off x="10425424" y="4712225"/>
            <a:ext cx="2743200" cy="2748207"/>
          </a:xfrm>
          <a:prstGeom prst="arc">
            <a:avLst>
              <a:gd name="adj1" fmla="val 16200000"/>
              <a:gd name="adj2" fmla="val 2951094"/>
            </a:avLst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E20562CD-F51A-8B47-A8EB-3C4FF48E1BBA}"/>
              </a:ext>
            </a:extLst>
          </p:cNvPr>
          <p:cNvSpPr/>
          <p:nvPr/>
        </p:nvSpPr>
        <p:spPr>
          <a:xfrm rot="15988522">
            <a:off x="9818257" y="3043030"/>
            <a:ext cx="5520266" cy="4656667"/>
          </a:xfrm>
          <a:prstGeom prst="arc">
            <a:avLst>
              <a:gd name="adj1" fmla="val 14164593"/>
              <a:gd name="adj2" fmla="val 21333818"/>
            </a:avLst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32739D-C01D-1E4D-B503-26D181FE43B1}"/>
              </a:ext>
            </a:extLst>
          </p:cNvPr>
          <p:cNvSpPr/>
          <p:nvPr/>
        </p:nvSpPr>
        <p:spPr>
          <a:xfrm>
            <a:off x="-1" y="31203"/>
            <a:ext cx="1642534" cy="1601237"/>
          </a:xfrm>
          <a:prstGeom prst="ellipse">
            <a:avLst/>
          </a:prstGeom>
          <a:noFill/>
          <a:ln w="31750">
            <a:solidFill>
              <a:srgbClr val="2B3B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E8914E-1CE2-AD41-B27A-F3CC44EFA642}"/>
              </a:ext>
            </a:extLst>
          </p:cNvPr>
          <p:cNvSpPr/>
          <p:nvPr/>
        </p:nvSpPr>
        <p:spPr>
          <a:xfrm>
            <a:off x="110065" y="491067"/>
            <a:ext cx="1024467" cy="1013205"/>
          </a:xfrm>
          <a:prstGeom prst="ellipse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863B9B-2828-E24E-B7B1-7C2C0E72D3A1}"/>
              </a:ext>
            </a:extLst>
          </p:cNvPr>
          <p:cNvSpPr/>
          <p:nvPr/>
        </p:nvSpPr>
        <p:spPr>
          <a:xfrm>
            <a:off x="197464" y="857928"/>
            <a:ext cx="558800" cy="553211"/>
          </a:xfrm>
          <a:prstGeom prst="ellipse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1A14F-6E15-4C0A-8C77-ABECFB955F34}"/>
              </a:ext>
            </a:extLst>
          </p:cNvPr>
          <p:cNvSpPr txBox="1"/>
          <p:nvPr/>
        </p:nvSpPr>
        <p:spPr>
          <a:xfrm>
            <a:off x="3893402" y="1411139"/>
            <a:ext cx="7701092" cy="875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production of blood clotting activator in plant expression system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65769FD2-BDCD-4337-B1F9-CEB5483F14F3}"/>
              </a:ext>
            </a:extLst>
          </p:cNvPr>
          <p:cNvSpPr/>
          <p:nvPr/>
        </p:nvSpPr>
        <p:spPr>
          <a:xfrm>
            <a:off x="7433555" y="2970628"/>
            <a:ext cx="620785" cy="955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161041-B091-4E59-8C2A-C35B88D4A43C}"/>
              </a:ext>
            </a:extLst>
          </p:cNvPr>
          <p:cNvSpPr txBox="1"/>
          <p:nvPr/>
        </p:nvSpPr>
        <p:spPr>
          <a:xfrm>
            <a:off x="3937840" y="4247749"/>
            <a:ext cx="7701092" cy="1311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Lowering of the price of a product while efficacy and safety remained the same.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Enlargement of the panel of products.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3CAC0B2-D229-0B4E-BF3C-AEF71F0BF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717205"/>
              </p:ext>
            </p:extLst>
          </p:nvPr>
        </p:nvGraphicFramePr>
        <p:xfrm>
          <a:off x="288875" y="1735397"/>
          <a:ext cx="3508552" cy="362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AE10C4D6-4B0E-AB48-A868-32FBE7D62DB1}"/>
              </a:ext>
            </a:extLst>
          </p:cNvPr>
          <p:cNvSpPr/>
          <p:nvPr/>
        </p:nvSpPr>
        <p:spPr>
          <a:xfrm flipH="1">
            <a:off x="1325213" y="3234217"/>
            <a:ext cx="1216744" cy="515210"/>
          </a:xfrm>
          <a:prstGeom prst="wedgeRoundRectCallout">
            <a:avLst>
              <a:gd name="adj1" fmla="val -50372"/>
              <a:gd name="adj2" fmla="val 12868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in plants</a:t>
            </a:r>
            <a:endParaRPr lang="x-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49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1D8EAD-F4A8-7944-A310-D9BED2B57209}"/>
              </a:ext>
            </a:extLst>
          </p:cNvPr>
          <p:cNvSpPr/>
          <p:nvPr/>
        </p:nvSpPr>
        <p:spPr>
          <a:xfrm>
            <a:off x="321669" y="2669695"/>
            <a:ext cx="3975653" cy="10705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5000">
                <a:schemeClr val="bg1">
                  <a:lumMod val="95000"/>
                </a:schemeClr>
              </a:gs>
              <a:gs pos="75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B3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termination of bleeding</a:t>
            </a:r>
            <a:endParaRPr lang="uk-UA" sz="2400" b="1" dirty="0">
              <a:solidFill>
                <a:srgbClr val="2B3B0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2AF15-8B02-F34C-8447-DA75B94705C5}"/>
              </a:ext>
            </a:extLst>
          </p:cNvPr>
          <p:cNvSpPr/>
          <p:nvPr/>
        </p:nvSpPr>
        <p:spPr>
          <a:xfrm>
            <a:off x="7880820" y="2331762"/>
            <a:ext cx="3989511" cy="1419639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25000">
                <a:schemeClr val="bg1">
                  <a:lumMod val="95000"/>
                </a:schemeClr>
              </a:gs>
              <a:gs pos="75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B3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Fast regeneration using biodegradable matrix</a:t>
            </a:r>
            <a:endParaRPr lang="x-none" sz="2400" b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43F875-04D5-C540-92B0-B542EF176D19}"/>
              </a:ext>
            </a:extLst>
          </p:cNvPr>
          <p:cNvSpPr/>
          <p:nvPr/>
        </p:nvSpPr>
        <p:spPr>
          <a:xfrm>
            <a:off x="7254394" y="4106650"/>
            <a:ext cx="3975653" cy="102741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25000">
                <a:schemeClr val="bg1">
                  <a:lumMod val="95000"/>
                </a:schemeClr>
              </a:gs>
              <a:gs pos="75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B3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Anti-inflammatory and aseptic effect</a:t>
            </a:r>
            <a:endParaRPr lang="x-none" sz="2400" b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02A6BF-FB6F-7A42-8857-B1F408438566}"/>
              </a:ext>
            </a:extLst>
          </p:cNvPr>
          <p:cNvSpPr/>
          <p:nvPr/>
        </p:nvSpPr>
        <p:spPr>
          <a:xfrm>
            <a:off x="961953" y="4106650"/>
            <a:ext cx="3975653" cy="102354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25000">
                <a:schemeClr val="bg1">
                  <a:lumMod val="95000"/>
                </a:schemeClr>
              </a:gs>
              <a:gs pos="75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2B3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Avoidingof</a:t>
            </a:r>
            <a:r>
              <a:rPr lang="en-US" sz="2400" b="1" dirty="0" smtClean="0">
                <a:solidFill>
                  <a:srgbClr val="2B3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hematomas</a:t>
            </a:r>
            <a:endParaRPr lang="x-none" sz="2400" b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F9F95-7C08-4545-8434-A464F9A98C01}"/>
              </a:ext>
            </a:extLst>
          </p:cNvPr>
          <p:cNvSpPr/>
          <p:nvPr/>
        </p:nvSpPr>
        <p:spPr>
          <a:xfrm>
            <a:off x="2016545" y="5492622"/>
            <a:ext cx="3975653" cy="110361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25000">
                <a:schemeClr val="bg1">
                  <a:lumMod val="95000"/>
                </a:schemeClr>
              </a:gs>
              <a:gs pos="75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2B3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Germetization</a:t>
            </a:r>
            <a:r>
              <a:rPr lang="en-US" sz="2400" b="1" dirty="0" smtClean="0">
                <a:solidFill>
                  <a:srgbClr val="2B3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wounds and sutures</a:t>
            </a:r>
            <a:endParaRPr lang="uk-UA" sz="2400" b="1" dirty="0">
              <a:solidFill>
                <a:srgbClr val="2B3B0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AF4B6C-4440-FC43-B25B-3C5E0E50975A}"/>
              </a:ext>
            </a:extLst>
          </p:cNvPr>
          <p:cNvCxnSpPr>
            <a:cxnSpLocks/>
          </p:cNvCxnSpPr>
          <p:nvPr/>
        </p:nvCxnSpPr>
        <p:spPr>
          <a:xfrm flipH="1">
            <a:off x="3829667" y="1701187"/>
            <a:ext cx="569844" cy="878324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AA2FB2-D58B-6941-B14C-179DA7DCFBF2}"/>
              </a:ext>
            </a:extLst>
          </p:cNvPr>
          <p:cNvCxnSpPr>
            <a:cxnSpLocks/>
          </p:cNvCxnSpPr>
          <p:nvPr/>
        </p:nvCxnSpPr>
        <p:spPr>
          <a:xfrm flipH="1">
            <a:off x="4637813" y="1897175"/>
            <a:ext cx="623576" cy="2029107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B21FDC-1876-1148-AE7B-2EFE294F4451}"/>
              </a:ext>
            </a:extLst>
          </p:cNvPr>
          <p:cNvCxnSpPr>
            <a:cxnSpLocks/>
          </p:cNvCxnSpPr>
          <p:nvPr/>
        </p:nvCxnSpPr>
        <p:spPr>
          <a:xfrm>
            <a:off x="6379451" y="1897175"/>
            <a:ext cx="427921" cy="3416167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1A1342-3DF9-384D-8A6E-B051EFCFDBB9}"/>
              </a:ext>
            </a:extLst>
          </p:cNvPr>
          <p:cNvCxnSpPr>
            <a:cxnSpLocks/>
          </p:cNvCxnSpPr>
          <p:nvPr/>
        </p:nvCxnSpPr>
        <p:spPr>
          <a:xfrm>
            <a:off x="6990823" y="1840900"/>
            <a:ext cx="510213" cy="2105279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717A86-2AB5-BE44-A845-F588E87B6013}"/>
              </a:ext>
            </a:extLst>
          </p:cNvPr>
          <p:cNvCxnSpPr>
            <a:cxnSpLocks/>
          </p:cNvCxnSpPr>
          <p:nvPr/>
        </p:nvCxnSpPr>
        <p:spPr>
          <a:xfrm>
            <a:off x="7964578" y="1417810"/>
            <a:ext cx="715613" cy="895351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C2AFDA-B567-664B-9D03-457A1FFD6C5A}"/>
              </a:ext>
            </a:extLst>
          </p:cNvPr>
          <p:cNvCxnSpPr>
            <a:cxnSpLocks/>
          </p:cNvCxnSpPr>
          <p:nvPr/>
        </p:nvCxnSpPr>
        <p:spPr>
          <a:xfrm flipH="1">
            <a:off x="5403725" y="1897175"/>
            <a:ext cx="499121" cy="3419892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D9D1BE3-09AD-314B-B5D4-64804D7AAB96}"/>
              </a:ext>
            </a:extLst>
          </p:cNvPr>
          <p:cNvSpPr/>
          <p:nvPr/>
        </p:nvSpPr>
        <p:spPr>
          <a:xfrm>
            <a:off x="6149121" y="5492622"/>
            <a:ext cx="3975653" cy="110361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25000">
                <a:schemeClr val="bg1">
                  <a:lumMod val="95000"/>
                </a:schemeClr>
              </a:gs>
              <a:gs pos="75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B3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Matrix for stem cells</a:t>
            </a:r>
            <a:endParaRPr lang="x-none" sz="2400" b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CA1F89-E918-4E5C-BFAE-AD1C852416A3}"/>
              </a:ext>
            </a:extLst>
          </p:cNvPr>
          <p:cNvSpPr txBox="1"/>
          <p:nvPr/>
        </p:nvSpPr>
        <p:spPr>
          <a:xfrm>
            <a:off x="1073065" y="20861"/>
            <a:ext cx="983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enlargement of a product panel</a:t>
            </a:r>
            <a:endParaRPr lang="ru-RU" sz="3600" b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67D819-7B28-F04F-B5C1-4959FE8296D2}"/>
              </a:ext>
            </a:extLst>
          </p:cNvPr>
          <p:cNvSpPr/>
          <p:nvPr/>
        </p:nvSpPr>
        <p:spPr>
          <a:xfrm>
            <a:off x="3365911" y="969646"/>
            <a:ext cx="5566421" cy="9275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B3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of biomaterials modified by blood clotting activator</a:t>
            </a:r>
            <a:endParaRPr lang="x-none" sz="2400" b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1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367" y="273193"/>
            <a:ext cx="8596668" cy="84058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 of the Project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8CBC6-81D1-445D-B828-03AC710C50E3}"/>
              </a:ext>
            </a:extLst>
          </p:cNvPr>
          <p:cNvSpPr txBox="1"/>
          <p:nvPr/>
        </p:nvSpPr>
        <p:spPr>
          <a:xfrm>
            <a:off x="565582" y="4943281"/>
            <a:ext cx="2776756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Development of recombinant activator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7FF0D-257A-43CA-8453-D22DCE975E9E}"/>
              </a:ext>
            </a:extLst>
          </p:cNvPr>
          <p:cNvSpPr txBox="1"/>
          <p:nvPr/>
        </p:nvSpPr>
        <p:spPr>
          <a:xfrm>
            <a:off x="6090533" y="2525481"/>
            <a:ext cx="2753662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Industrial production of goods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F66BB1-12CD-4002-934A-9E2532696EBD}"/>
              </a:ext>
            </a:extLst>
          </p:cNvPr>
          <p:cNvSpPr txBox="1"/>
          <p:nvPr/>
        </p:nvSpPr>
        <p:spPr>
          <a:xfrm>
            <a:off x="8849662" y="1308010"/>
            <a:ext cx="2753662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 and promotion of a products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CD3478-42C4-FA42-B2AD-3444104D8C84}"/>
              </a:ext>
            </a:extLst>
          </p:cNvPr>
          <p:cNvGrpSpPr/>
          <p:nvPr/>
        </p:nvGrpSpPr>
        <p:grpSpPr>
          <a:xfrm>
            <a:off x="9063269" y="2702571"/>
            <a:ext cx="2563149" cy="3895297"/>
            <a:chOff x="9274770" y="2862229"/>
            <a:chExt cx="2563149" cy="38952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790EA8-1B0F-2F49-B5EE-4929D16EB335}"/>
                </a:ext>
              </a:extLst>
            </p:cNvPr>
            <p:cNvSpPr/>
            <p:nvPr/>
          </p:nvSpPr>
          <p:spPr>
            <a:xfrm rot="16200000">
              <a:off x="8588360" y="3548639"/>
              <a:ext cx="2974866" cy="1602045"/>
            </a:xfrm>
            <a:prstGeom prst="rect">
              <a:avLst/>
            </a:prstGeom>
            <a:noFill/>
            <a:ln w="50800">
              <a:solidFill>
                <a:srgbClr val="2B3B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9F0DF5-A099-374C-AE3B-159719330694}"/>
                </a:ext>
              </a:extLst>
            </p:cNvPr>
            <p:cNvSpPr/>
            <p:nvPr/>
          </p:nvSpPr>
          <p:spPr>
            <a:xfrm rot="16200000">
              <a:off x="9848243" y="4729170"/>
              <a:ext cx="2057146" cy="1180178"/>
            </a:xfrm>
            <a:prstGeom prst="rect">
              <a:avLst/>
            </a:prstGeom>
            <a:noFill/>
            <a:ln w="508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4756FE-EBB0-D64A-9BC8-11C363461020}"/>
                </a:ext>
              </a:extLst>
            </p:cNvPr>
            <p:cNvSpPr/>
            <p:nvPr/>
          </p:nvSpPr>
          <p:spPr>
            <a:xfrm rot="16200000">
              <a:off x="10806159" y="5725766"/>
              <a:ext cx="1321491" cy="742029"/>
            </a:xfrm>
            <a:prstGeom prst="rect">
              <a:avLst/>
            </a:prstGeom>
            <a:noFill/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BFFD8A0-C1AE-5E43-963A-7132D723BD73}"/>
              </a:ext>
            </a:extLst>
          </p:cNvPr>
          <p:cNvGrpSpPr/>
          <p:nvPr/>
        </p:nvGrpSpPr>
        <p:grpSpPr>
          <a:xfrm>
            <a:off x="446189" y="427446"/>
            <a:ext cx="1551192" cy="2466840"/>
            <a:chOff x="446189" y="427446"/>
            <a:chExt cx="1551192" cy="24668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9564E4-5390-4E4D-B1A2-206D20718A58}"/>
                </a:ext>
              </a:extLst>
            </p:cNvPr>
            <p:cNvSpPr/>
            <p:nvPr/>
          </p:nvSpPr>
          <p:spPr>
            <a:xfrm rot="16200000">
              <a:off x="7705" y="865930"/>
              <a:ext cx="2057146" cy="1180178"/>
            </a:xfrm>
            <a:prstGeom prst="rect">
              <a:avLst/>
            </a:prstGeom>
            <a:noFill/>
            <a:ln w="508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125189-7C11-914D-A743-8BDFE0ABB4BA}"/>
                </a:ext>
              </a:extLst>
            </p:cNvPr>
            <p:cNvSpPr/>
            <p:nvPr/>
          </p:nvSpPr>
          <p:spPr>
            <a:xfrm rot="16200000">
              <a:off x="965621" y="1862526"/>
              <a:ext cx="1321491" cy="742029"/>
            </a:xfrm>
            <a:prstGeom prst="rect">
              <a:avLst/>
            </a:prstGeom>
            <a:noFill/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356D9E6-4A3C-4EBA-A6C4-0605ACC905B8}"/>
              </a:ext>
            </a:extLst>
          </p:cNvPr>
          <p:cNvSpPr txBox="1"/>
          <p:nvPr/>
        </p:nvSpPr>
        <p:spPr>
          <a:xfrm>
            <a:off x="3313777" y="3742952"/>
            <a:ext cx="277675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Marketing</a:t>
            </a:r>
          </a:p>
          <a:p>
            <a:r>
              <a:rPr lang="en-US" dirty="0" smtClean="0"/>
              <a:t>studies</a:t>
            </a:r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B4805-80E4-40CB-A960-CF698AF7F14B}"/>
              </a:ext>
            </a:extLst>
          </p:cNvPr>
          <p:cNvSpPr txBox="1"/>
          <p:nvPr/>
        </p:nvSpPr>
        <p:spPr>
          <a:xfrm>
            <a:off x="501707" y="6204186"/>
            <a:ext cx="299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135 000 USD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4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316D2-7A4D-412E-AF4A-751E072D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46" y="169925"/>
            <a:ext cx="5514087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to the dreams that come true</a:t>
            </a:r>
            <a:endParaRPr lang="ru-RU" b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3E02BF-1D44-7349-A88F-E42BF219F93A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00669"/>
            <a:chExt cx="12192000" cy="67573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C31B22-7ABF-434A-996A-D9C13B8089F6}"/>
                </a:ext>
              </a:extLst>
            </p:cNvPr>
            <p:cNvSpPr/>
            <p:nvPr/>
          </p:nvSpPr>
          <p:spPr>
            <a:xfrm>
              <a:off x="6095999" y="100669"/>
              <a:ext cx="6095997" cy="96949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21DC84-553D-3F4B-8C80-749178109691}"/>
                </a:ext>
              </a:extLst>
            </p:cNvPr>
            <p:cNvGrpSpPr/>
            <p:nvPr/>
          </p:nvGrpSpPr>
          <p:grpSpPr>
            <a:xfrm>
              <a:off x="0" y="1070165"/>
              <a:ext cx="12192000" cy="5787835"/>
              <a:chOff x="677333" y="704753"/>
              <a:chExt cx="10958792" cy="578783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AB90267-60E3-EC4E-99F6-1FB40C216FB2}"/>
                  </a:ext>
                </a:extLst>
              </p:cNvPr>
              <p:cNvSpPr/>
              <p:nvPr/>
            </p:nvSpPr>
            <p:spPr>
              <a:xfrm>
                <a:off x="5218675" y="704753"/>
                <a:ext cx="6417448" cy="96949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8A02FFC-52B4-CF41-B385-7657CE6CF76F}"/>
                  </a:ext>
                </a:extLst>
              </p:cNvPr>
              <p:cNvSpPr/>
              <p:nvPr/>
            </p:nvSpPr>
            <p:spPr>
              <a:xfrm>
                <a:off x="4199803" y="1674249"/>
                <a:ext cx="7436320" cy="96949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B7B9F94-D60B-BE41-B679-323ADFF76BC1}"/>
                  </a:ext>
                </a:extLst>
              </p:cNvPr>
              <p:cNvSpPr/>
              <p:nvPr/>
            </p:nvSpPr>
            <p:spPr>
              <a:xfrm>
                <a:off x="3457740" y="2620663"/>
                <a:ext cx="8178383" cy="969496"/>
              </a:xfrm>
              <a:prstGeom prst="rect">
                <a:avLst/>
              </a:prstGeom>
              <a:solidFill>
                <a:srgbClr val="4E8F00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73B5EB-6F39-8041-A217-FBE742219DF4}"/>
                  </a:ext>
                </a:extLst>
              </p:cNvPr>
              <p:cNvSpPr/>
              <p:nvPr/>
            </p:nvSpPr>
            <p:spPr>
              <a:xfrm>
                <a:off x="2540000" y="3589911"/>
                <a:ext cx="9096124" cy="969496"/>
              </a:xfrm>
              <a:prstGeom prst="rect">
                <a:avLst/>
              </a:prstGeom>
              <a:solidFill>
                <a:srgbClr val="FFF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86046D-AAE8-9245-B7C0-761B7CEA298C}"/>
                  </a:ext>
                </a:extLst>
              </p:cNvPr>
              <p:cNvSpPr/>
              <p:nvPr/>
            </p:nvSpPr>
            <p:spPr>
              <a:xfrm>
                <a:off x="1591732" y="4553596"/>
                <a:ext cx="10044392" cy="9694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E68E6A7-8EBB-8A40-B198-0A9A30F9E77D}"/>
                  </a:ext>
                </a:extLst>
              </p:cNvPr>
              <p:cNvSpPr/>
              <p:nvPr/>
            </p:nvSpPr>
            <p:spPr>
              <a:xfrm>
                <a:off x="677333" y="5523092"/>
                <a:ext cx="10958792" cy="9694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AE8476-A104-4328-9203-E7FC8493A3DE}"/>
                  </a:ext>
                </a:extLst>
              </p:cNvPr>
              <p:cNvSpPr txBox="1"/>
              <p:nvPr/>
            </p:nvSpPr>
            <p:spPr>
              <a:xfrm>
                <a:off x="3600996" y="2685995"/>
                <a:ext cx="7436320" cy="697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uk-UA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Clinical and pre-clinical studies with recombinant activator of blood clotting</a:t>
                </a:r>
                <a:endParaRPr lang="uk-UA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CFBE3B-612E-42A1-A0F1-59FF56E11348}"/>
                  </a:ext>
                </a:extLst>
              </p:cNvPr>
              <p:cNvSpPr txBox="1"/>
              <p:nvPr/>
            </p:nvSpPr>
            <p:spPr>
              <a:xfrm>
                <a:off x="684989" y="5846252"/>
                <a:ext cx="1095113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Business-plan</a:t>
                </a:r>
                <a:endPara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6A1B4D-EBF8-4F95-A6BE-0C2673AF2E47}"/>
                  </a:ext>
                </a:extLst>
              </p:cNvPr>
              <p:cNvSpPr txBox="1"/>
              <p:nvPr/>
            </p:nvSpPr>
            <p:spPr>
              <a:xfrm>
                <a:off x="1668330" y="4807512"/>
                <a:ext cx="88553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Recombinant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activator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development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30DFE1-F7B9-444F-B490-81CDE85B5C60}"/>
                  </a:ext>
                </a:extLst>
              </p:cNvPr>
              <p:cNvSpPr txBox="1"/>
              <p:nvPr/>
            </p:nvSpPr>
            <p:spPr>
              <a:xfrm>
                <a:off x="2661876" y="3902038"/>
                <a:ext cx="81783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Investitions</a:t>
                </a:r>
                <a:r>
                  <a:rPr lang="uk-UA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involvement 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B628B8-1CD6-407C-BA5D-83428E638952}"/>
                  </a:ext>
                </a:extLst>
              </p:cNvPr>
              <p:cNvSpPr txBox="1"/>
              <p:nvPr/>
            </p:nvSpPr>
            <p:spPr>
              <a:xfrm>
                <a:off x="5276718" y="750924"/>
                <a:ext cx="6123488" cy="697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Implementation of devices based on the specific blood clotting activator</a:t>
                </a:r>
                <a:endPara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A06452-07D6-474B-B3BE-4B4C48489CF6}"/>
                  </a:ext>
                </a:extLst>
              </p:cNvPr>
              <p:cNvSpPr txBox="1"/>
              <p:nvPr/>
            </p:nvSpPr>
            <p:spPr>
              <a:xfrm>
                <a:off x="4314103" y="1916624"/>
                <a:ext cx="4258397" cy="4001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Successful advertisement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F5CEF5-3F96-44A6-8740-A44B36EE2D0B}"/>
                </a:ext>
              </a:extLst>
            </p:cNvPr>
            <p:cNvSpPr txBox="1"/>
            <p:nvPr/>
          </p:nvSpPr>
          <p:spPr>
            <a:xfrm>
              <a:off x="6246801" y="215841"/>
              <a:ext cx="5073640" cy="3942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7. 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Enlargement of product assortment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Graphic 22" descr="Business Growth">
            <a:extLst>
              <a:ext uri="{FF2B5EF4-FFF2-40B4-BE49-F238E27FC236}">
                <a16:creationId xmlns:a16="http://schemas.microsoft.com/office/drawing/2014/main" id="{C28B2F83-6B07-7C40-9200-6DEF3AB99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764" y="1396868"/>
            <a:ext cx="1223068" cy="12230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11650933" y="6164537"/>
            <a:ext cx="7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1650933" y="5148534"/>
            <a:ext cx="7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1650927" y="4200224"/>
            <a:ext cx="7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1650934" y="3235024"/>
            <a:ext cx="7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1650934" y="2278291"/>
            <a:ext cx="7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1650934" y="1219957"/>
            <a:ext cx="7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1650934" y="288624"/>
            <a:ext cx="7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06183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>
            <a:extLst>
              <a:ext uri="{FF2B5EF4-FFF2-40B4-BE49-F238E27FC236}">
                <a16:creationId xmlns:a16="http://schemas.microsoft.com/office/drawing/2014/main" id="{DE868E71-4A3C-1742-89EF-1C04F4B1EB1A}"/>
              </a:ext>
            </a:extLst>
          </p:cNvPr>
          <p:cNvSpPr/>
          <p:nvPr/>
        </p:nvSpPr>
        <p:spPr>
          <a:xfrm>
            <a:off x="4477682" y="3762055"/>
            <a:ext cx="3436642" cy="1825339"/>
          </a:xfrm>
          <a:prstGeom prst="diamond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79889" y="602763"/>
            <a:ext cx="3185113" cy="1748303"/>
          </a:xfrm>
          <a:prstGeom prst="triangl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482131" y="484265"/>
            <a:ext cx="3185113" cy="1748303"/>
          </a:xfrm>
          <a:prstGeom prst="triangl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0800000">
            <a:off x="4653898" y="2128162"/>
            <a:ext cx="3185113" cy="1748303"/>
          </a:xfrm>
          <a:prstGeom prst="triangl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D92B2-6290-4681-BC56-9B3409AA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449" y="160273"/>
            <a:ext cx="2758792" cy="83136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1C6AA-E326-4BB2-8B44-D66524572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4427" y="215559"/>
            <a:ext cx="3091859" cy="829708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Academician of the National Academy of Sciences and the Academy of Medical Sciences of Ukraine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78FADD-07E3-4020-AC13-2BB9207AC9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8028" y="180362"/>
            <a:ext cx="708834" cy="923385"/>
          </a:xfrm>
          <a:prstGeom prst="rect">
            <a:avLst/>
          </a:prstGeom>
          <a:ln>
            <a:solidFill>
              <a:srgbClr val="2B3B0B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940" y="1628681"/>
            <a:ext cx="700916" cy="938428"/>
          </a:xfrm>
          <a:prstGeom prst="rect">
            <a:avLst/>
          </a:prstGeom>
          <a:ln>
            <a:solidFill>
              <a:srgbClr val="2B3B0B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56419" y="2567109"/>
            <a:ext cx="3031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endParaRPr lang="uk-UA" sz="1400" b="1" i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i="1" dirty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Korchynskii</a:t>
            </a:r>
            <a:endParaRPr lang="uk-UA" sz="1400" b="1" i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913"/>
          <a:stretch/>
        </p:blipFill>
        <p:spPr>
          <a:xfrm>
            <a:off x="4360456" y="1683167"/>
            <a:ext cx="687424" cy="970161"/>
          </a:xfrm>
          <a:prstGeom prst="rect">
            <a:avLst/>
          </a:prstGeom>
          <a:ln>
            <a:solidFill>
              <a:srgbClr val="2B3B0B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3186639" y="2659530"/>
            <a:ext cx="3031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uk-UA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1400" b="1" i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i="1" dirty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400" b="1" i="1" dirty="0" err="1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Korolova</a:t>
            </a:r>
            <a:endParaRPr lang="uk-UA" sz="1400" b="1" i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71" y="1676965"/>
            <a:ext cx="732272" cy="976363"/>
          </a:xfrm>
          <a:prstGeom prst="rect">
            <a:avLst/>
          </a:prstGeom>
          <a:ln>
            <a:solidFill>
              <a:srgbClr val="2B3B0B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6299396" y="2596081"/>
            <a:ext cx="3031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uk-UA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1400" b="1" i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i="1" dirty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sz="1400" b="1" i="1" dirty="0" err="1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Syndarovska</a:t>
            </a:r>
            <a:endParaRPr lang="uk-UA" sz="1400" b="1" i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805" y="180362"/>
            <a:ext cx="691189" cy="923385"/>
          </a:xfrm>
          <a:prstGeom prst="rect">
            <a:avLst/>
          </a:prstGeom>
          <a:ln>
            <a:solidFill>
              <a:srgbClr val="2B3B0B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9573650" y="380444"/>
            <a:ext cx="3031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DrSc</a:t>
            </a:r>
            <a:r>
              <a:rPr lang="uk-UA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uk-UA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400" b="1" i="1" dirty="0" smtClean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en-US" sz="1400" b="1" i="1" dirty="0" err="1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Kuchuk</a:t>
            </a:r>
            <a:endParaRPr lang="uk-UA" sz="1400" b="1" i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55" y="1683166"/>
            <a:ext cx="732273" cy="976364"/>
          </a:xfrm>
          <a:prstGeom prst="rect">
            <a:avLst/>
          </a:prstGeom>
          <a:ln>
            <a:solidFill>
              <a:srgbClr val="2B3B0B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8980312" y="2586847"/>
            <a:ext cx="3031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uk-UA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1400" b="1" i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i="1" dirty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sz="1400" b="1" i="1" dirty="0" err="1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Symonenko</a:t>
            </a:r>
            <a:endParaRPr lang="uk-UA" sz="1400" b="1" i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r="32810" b="20847"/>
          <a:stretch/>
        </p:blipFill>
        <p:spPr>
          <a:xfrm>
            <a:off x="5859098" y="3234921"/>
            <a:ext cx="673810" cy="970059"/>
          </a:xfrm>
          <a:prstGeom prst="rect">
            <a:avLst/>
          </a:prstGeom>
          <a:ln>
            <a:solidFill>
              <a:srgbClr val="2B3B0B"/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3619950" y="3344856"/>
            <a:ext cx="3031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DrSc</a:t>
            </a:r>
            <a:r>
              <a:rPr lang="uk-UA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400" b="1" i="1" dirty="0" smtClean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Chernyshenko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 b="1" i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0" r="13911"/>
          <a:stretch/>
        </p:blipFill>
        <p:spPr>
          <a:xfrm>
            <a:off x="5851480" y="5244711"/>
            <a:ext cx="689045" cy="970059"/>
          </a:xfrm>
          <a:prstGeom prst="rect">
            <a:avLst/>
          </a:prstGeom>
          <a:ln>
            <a:solidFill>
              <a:srgbClr val="2B3B0B"/>
            </a:solidFill>
          </a:ln>
        </p:spPr>
      </p:pic>
      <p:sp>
        <p:nvSpPr>
          <p:cNvPr id="29" name="Прямоугольник 28"/>
          <p:cNvSpPr/>
          <p:nvPr/>
        </p:nvSpPr>
        <p:spPr>
          <a:xfrm>
            <a:off x="5428038" y="6197595"/>
            <a:ext cx="1581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PhD, </a:t>
            </a:r>
          </a:p>
          <a:p>
            <a:pPr algn="ctr"/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uk-UA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Gryshchuk</a:t>
            </a:r>
            <a:endParaRPr lang="uk-UA" sz="1400" b="1" i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796" r="32223" b="38309"/>
          <a:stretch/>
        </p:blipFill>
        <p:spPr>
          <a:xfrm>
            <a:off x="4183675" y="4191884"/>
            <a:ext cx="738640" cy="970059"/>
          </a:xfrm>
          <a:prstGeom prst="rect">
            <a:avLst/>
          </a:prstGeom>
          <a:ln>
            <a:solidFill>
              <a:srgbClr val="2B3B0B"/>
            </a:solidFill>
          </a:ln>
        </p:spPr>
      </p:pic>
      <p:sp>
        <p:nvSpPr>
          <p:cNvPr id="31" name="Прямоугольник 30"/>
          <p:cNvSpPr/>
          <p:nvPr/>
        </p:nvSpPr>
        <p:spPr>
          <a:xfrm>
            <a:off x="1151717" y="4265317"/>
            <a:ext cx="30319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1400" b="1" i="1" dirty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and project </a:t>
            </a:r>
            <a:r>
              <a:rPr lang="en-US" sz="1400" b="1" i="1" dirty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uk-UA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1400" b="1" i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1400" b="1" i="1" dirty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  <a:r>
              <a:rPr lang="en-US" sz="1400" b="1" i="1" dirty="0" err="1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Pykuza</a:t>
            </a:r>
            <a:endParaRPr lang="uk-UA" sz="1400" b="1" i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r="19768" b="24975"/>
          <a:stretch/>
        </p:blipFill>
        <p:spPr>
          <a:xfrm>
            <a:off x="7269684" y="4187426"/>
            <a:ext cx="769357" cy="970059"/>
          </a:xfrm>
          <a:prstGeom prst="rect">
            <a:avLst/>
          </a:prstGeom>
          <a:ln>
            <a:solidFill>
              <a:srgbClr val="2B3B0B"/>
            </a:solidFill>
          </a:ln>
        </p:spPr>
      </p:pic>
      <p:sp>
        <p:nvSpPr>
          <p:cNvPr id="33" name="Прямоугольник 32"/>
          <p:cNvSpPr/>
          <p:nvPr/>
        </p:nvSpPr>
        <p:spPr>
          <a:xfrm>
            <a:off x="8039041" y="4169866"/>
            <a:ext cx="3507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</a:t>
            </a:r>
            <a:r>
              <a:rPr lang="en-US" sz="1400" b="1" i="1" dirty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qualified expert in business development, introduction of new products to the market, business </a:t>
            </a:r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scaling </a:t>
            </a:r>
          </a:p>
          <a:p>
            <a:r>
              <a:rPr lang="en-US" sz="1400" b="1" i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sz="1400" b="1" i="1" dirty="0" err="1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Yaroshenko</a:t>
            </a:r>
            <a:endParaRPr lang="uk-UA" sz="1400" b="1" i="1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2374425" y="1397214"/>
            <a:ext cx="2013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B3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hemostatic agents</a:t>
            </a:r>
            <a:endParaRPr lang="en-US" sz="2000" b="1" dirty="0">
              <a:solidFill>
                <a:srgbClr val="2B3B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8022445" y="1189546"/>
            <a:ext cx="2199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B3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Creation of a recombinant activator</a:t>
            </a:r>
            <a:endParaRPr lang="uk-UA" sz="2000" b="1" dirty="0">
              <a:solidFill>
                <a:srgbClr val="2B3B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5135929" y="4318513"/>
            <a:ext cx="1920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B3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Business &amp; Marketing</a:t>
            </a:r>
            <a:endParaRPr lang="en-US" sz="2000" b="1" dirty="0">
              <a:solidFill>
                <a:srgbClr val="2B3B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5269476" y="2242301"/>
            <a:ext cx="1920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B3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Creating a prototype</a:t>
            </a:r>
            <a:endParaRPr lang="en-US" sz="2000" b="1" dirty="0">
              <a:solidFill>
                <a:srgbClr val="2B3B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289051" y="5587395"/>
            <a:ext cx="1332889" cy="1133420"/>
          </a:xfrm>
          <a:prstGeom prst="triangle">
            <a:avLst/>
          </a:prstGeom>
          <a:noFill/>
          <a:ln w="34925">
            <a:solidFill>
              <a:srgbClr val="2B3B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10316-A66B-8C41-A906-D29CA2545C05}"/>
              </a:ext>
            </a:extLst>
          </p:cNvPr>
          <p:cNvGrpSpPr/>
          <p:nvPr/>
        </p:nvGrpSpPr>
        <p:grpSpPr>
          <a:xfrm>
            <a:off x="5589005" y="843900"/>
            <a:ext cx="1281081" cy="1213574"/>
            <a:chOff x="10862428" y="5436608"/>
            <a:chExt cx="1281081" cy="12135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35E17B-E833-254B-8A38-D0B345515825}"/>
                </a:ext>
              </a:extLst>
            </p:cNvPr>
            <p:cNvGrpSpPr/>
            <p:nvPr/>
          </p:nvGrpSpPr>
          <p:grpSpPr>
            <a:xfrm>
              <a:off x="11069216" y="5712565"/>
              <a:ext cx="875295" cy="804416"/>
              <a:chOff x="10898527" y="5650404"/>
              <a:chExt cx="875295" cy="804416"/>
            </a:xfrm>
          </p:grpSpPr>
          <p:sp>
            <p:nvSpPr>
              <p:cNvPr id="6" name="Triangle 5">
                <a:extLst>
                  <a:ext uri="{FF2B5EF4-FFF2-40B4-BE49-F238E27FC236}">
                    <a16:creationId xmlns:a16="http://schemas.microsoft.com/office/drawing/2014/main" id="{C207E211-9F22-4148-9CC3-012660B3B9A4}"/>
                  </a:ext>
                </a:extLst>
              </p:cNvPr>
              <p:cNvSpPr/>
              <p:nvPr/>
            </p:nvSpPr>
            <p:spPr>
              <a:xfrm>
                <a:off x="11256818" y="5650404"/>
                <a:ext cx="166743" cy="154652"/>
              </a:xfrm>
              <a:prstGeom prst="triangle">
                <a:avLst/>
              </a:prstGeom>
              <a:noFill/>
              <a:ln w="38100">
                <a:solidFill>
                  <a:srgbClr val="2B3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3" name="Triangle 42">
                <a:extLst>
                  <a:ext uri="{FF2B5EF4-FFF2-40B4-BE49-F238E27FC236}">
                    <a16:creationId xmlns:a16="http://schemas.microsoft.com/office/drawing/2014/main" id="{3878ED0B-DEC8-6F40-891C-0D75CA88EFE5}"/>
                  </a:ext>
                </a:extLst>
              </p:cNvPr>
              <p:cNvSpPr/>
              <p:nvPr/>
            </p:nvSpPr>
            <p:spPr>
              <a:xfrm>
                <a:off x="11342691" y="5815315"/>
                <a:ext cx="166743" cy="154652"/>
              </a:xfrm>
              <a:prstGeom prst="triangle">
                <a:avLst/>
              </a:prstGeom>
              <a:noFill/>
              <a:ln w="38100">
                <a:solidFill>
                  <a:srgbClr val="2B3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2EAF9F4B-218E-3E42-B29F-736A01FC4266}"/>
                  </a:ext>
                </a:extLst>
              </p:cNvPr>
              <p:cNvSpPr/>
              <p:nvPr/>
            </p:nvSpPr>
            <p:spPr>
              <a:xfrm>
                <a:off x="11429092" y="5966469"/>
                <a:ext cx="166743" cy="154652"/>
              </a:xfrm>
              <a:prstGeom prst="triangle">
                <a:avLst/>
              </a:prstGeom>
              <a:noFill/>
              <a:ln w="38100">
                <a:solidFill>
                  <a:srgbClr val="2B3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6F9EEC34-FCED-9047-A898-2457AB791FA1}"/>
                  </a:ext>
                </a:extLst>
              </p:cNvPr>
              <p:cNvSpPr/>
              <p:nvPr/>
            </p:nvSpPr>
            <p:spPr>
              <a:xfrm>
                <a:off x="10981899" y="6143836"/>
                <a:ext cx="166743" cy="154652"/>
              </a:xfrm>
              <a:prstGeom prst="triangle">
                <a:avLst/>
              </a:prstGeom>
              <a:noFill/>
              <a:ln w="38100">
                <a:solidFill>
                  <a:srgbClr val="2B3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7" name="Triangle 46">
                <a:extLst>
                  <a:ext uri="{FF2B5EF4-FFF2-40B4-BE49-F238E27FC236}">
                    <a16:creationId xmlns:a16="http://schemas.microsoft.com/office/drawing/2014/main" id="{AC71539F-C89A-CB4A-9DFD-088E12E4500A}"/>
                  </a:ext>
                </a:extLst>
              </p:cNvPr>
              <p:cNvSpPr/>
              <p:nvPr/>
            </p:nvSpPr>
            <p:spPr>
              <a:xfrm>
                <a:off x="11523234" y="6129016"/>
                <a:ext cx="166743" cy="154652"/>
              </a:xfrm>
              <a:prstGeom prst="triangle">
                <a:avLst/>
              </a:prstGeom>
              <a:noFill/>
              <a:ln w="38100">
                <a:solidFill>
                  <a:srgbClr val="2B3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8" name="Triangle 47">
                <a:extLst>
                  <a:ext uri="{FF2B5EF4-FFF2-40B4-BE49-F238E27FC236}">
                    <a16:creationId xmlns:a16="http://schemas.microsoft.com/office/drawing/2014/main" id="{1756B7CF-DE58-DE49-B99C-93DBB2697CFE}"/>
                  </a:ext>
                </a:extLst>
              </p:cNvPr>
              <p:cNvSpPr/>
              <p:nvPr/>
            </p:nvSpPr>
            <p:spPr>
              <a:xfrm>
                <a:off x="11168532" y="5815315"/>
                <a:ext cx="166743" cy="154652"/>
              </a:xfrm>
              <a:prstGeom prst="triangle">
                <a:avLst/>
              </a:prstGeom>
              <a:noFill/>
              <a:ln w="38100">
                <a:solidFill>
                  <a:srgbClr val="2B3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9" name="Triangle 48">
                <a:extLst>
                  <a:ext uri="{FF2B5EF4-FFF2-40B4-BE49-F238E27FC236}">
                    <a16:creationId xmlns:a16="http://schemas.microsoft.com/office/drawing/2014/main" id="{336AA824-216F-3249-AA40-A3CF2B736110}"/>
                  </a:ext>
                </a:extLst>
              </p:cNvPr>
              <p:cNvSpPr/>
              <p:nvPr/>
            </p:nvSpPr>
            <p:spPr>
              <a:xfrm>
                <a:off x="10898527" y="6298003"/>
                <a:ext cx="166743" cy="154652"/>
              </a:xfrm>
              <a:prstGeom prst="triangle">
                <a:avLst/>
              </a:prstGeom>
              <a:noFill/>
              <a:ln w="38100">
                <a:solidFill>
                  <a:srgbClr val="2B3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0" name="Triangle 49">
                <a:extLst>
                  <a:ext uri="{FF2B5EF4-FFF2-40B4-BE49-F238E27FC236}">
                    <a16:creationId xmlns:a16="http://schemas.microsoft.com/office/drawing/2014/main" id="{C200DB8D-041D-3D4B-828C-FA0227D09E72}"/>
                  </a:ext>
                </a:extLst>
              </p:cNvPr>
              <p:cNvSpPr/>
              <p:nvPr/>
            </p:nvSpPr>
            <p:spPr>
              <a:xfrm>
                <a:off x="11074581" y="5982697"/>
                <a:ext cx="166743" cy="154652"/>
              </a:xfrm>
              <a:prstGeom prst="triangle">
                <a:avLst/>
              </a:prstGeom>
              <a:noFill/>
              <a:ln w="38100">
                <a:solidFill>
                  <a:srgbClr val="2B3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1" name="Triangle 50">
                <a:extLst>
                  <a:ext uri="{FF2B5EF4-FFF2-40B4-BE49-F238E27FC236}">
                    <a16:creationId xmlns:a16="http://schemas.microsoft.com/office/drawing/2014/main" id="{5E04A077-21C7-7942-A022-1EF4FF3DC402}"/>
                  </a:ext>
                </a:extLst>
              </p:cNvPr>
              <p:cNvSpPr/>
              <p:nvPr/>
            </p:nvSpPr>
            <p:spPr>
              <a:xfrm>
                <a:off x="11607079" y="6298511"/>
                <a:ext cx="166743" cy="154652"/>
              </a:xfrm>
              <a:prstGeom prst="triangle">
                <a:avLst/>
              </a:prstGeom>
              <a:noFill/>
              <a:ln w="38100">
                <a:solidFill>
                  <a:srgbClr val="2B3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2" name="Triangle 51">
                <a:extLst>
                  <a:ext uri="{FF2B5EF4-FFF2-40B4-BE49-F238E27FC236}">
                    <a16:creationId xmlns:a16="http://schemas.microsoft.com/office/drawing/2014/main" id="{4A8C5A6B-354C-D54E-AC26-547C4003072F}"/>
                  </a:ext>
                </a:extLst>
              </p:cNvPr>
              <p:cNvSpPr/>
              <p:nvPr/>
            </p:nvSpPr>
            <p:spPr>
              <a:xfrm>
                <a:off x="11083864" y="6298003"/>
                <a:ext cx="166743" cy="154652"/>
              </a:xfrm>
              <a:prstGeom prst="triangle">
                <a:avLst/>
              </a:prstGeom>
              <a:noFill/>
              <a:ln w="38100">
                <a:solidFill>
                  <a:srgbClr val="2B3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3" name="Triangle 52">
                <a:extLst>
                  <a:ext uri="{FF2B5EF4-FFF2-40B4-BE49-F238E27FC236}">
                    <a16:creationId xmlns:a16="http://schemas.microsoft.com/office/drawing/2014/main" id="{C6A9D0D8-9F54-DA44-917F-EEB15903E4E3}"/>
                  </a:ext>
                </a:extLst>
              </p:cNvPr>
              <p:cNvSpPr/>
              <p:nvPr/>
            </p:nvSpPr>
            <p:spPr>
              <a:xfrm>
                <a:off x="11434153" y="6300168"/>
                <a:ext cx="166743" cy="154652"/>
              </a:xfrm>
              <a:prstGeom prst="triangle">
                <a:avLst/>
              </a:prstGeom>
              <a:noFill/>
              <a:ln w="38100">
                <a:solidFill>
                  <a:srgbClr val="2B3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4" name="Triangle 53">
                <a:extLst>
                  <a:ext uri="{FF2B5EF4-FFF2-40B4-BE49-F238E27FC236}">
                    <a16:creationId xmlns:a16="http://schemas.microsoft.com/office/drawing/2014/main" id="{79954524-5B2A-2243-90E4-F937ADF67419}"/>
                  </a:ext>
                </a:extLst>
              </p:cNvPr>
              <p:cNvSpPr/>
              <p:nvPr/>
            </p:nvSpPr>
            <p:spPr>
              <a:xfrm>
                <a:off x="11263808" y="6298003"/>
                <a:ext cx="166743" cy="154652"/>
              </a:xfrm>
              <a:prstGeom prst="triangle">
                <a:avLst/>
              </a:prstGeom>
              <a:noFill/>
              <a:ln w="38100">
                <a:solidFill>
                  <a:srgbClr val="2B3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6354D80C-08CE-A44A-9CCB-D85B99FE3EAA}"/>
                </a:ext>
              </a:extLst>
            </p:cNvPr>
            <p:cNvSpPr/>
            <p:nvPr/>
          </p:nvSpPr>
          <p:spPr>
            <a:xfrm>
              <a:off x="10952019" y="5535419"/>
              <a:ext cx="1108364" cy="1055469"/>
            </a:xfrm>
            <a:prstGeom prst="triangl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1B5BAB80-179F-9C43-8051-8524F59F9E92}"/>
                </a:ext>
              </a:extLst>
            </p:cNvPr>
            <p:cNvSpPr/>
            <p:nvPr/>
          </p:nvSpPr>
          <p:spPr>
            <a:xfrm>
              <a:off x="10862428" y="5436608"/>
              <a:ext cx="1281081" cy="1213574"/>
            </a:xfrm>
            <a:prstGeom prst="triangl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7" name="Равнобедренный треугольник 39">
            <a:extLst>
              <a:ext uri="{FF2B5EF4-FFF2-40B4-BE49-F238E27FC236}">
                <a16:creationId xmlns:a16="http://schemas.microsoft.com/office/drawing/2014/main" id="{E38CCE60-B1E3-CD4D-81BA-CF34B421EEE4}"/>
              </a:ext>
            </a:extLst>
          </p:cNvPr>
          <p:cNvSpPr/>
          <p:nvPr/>
        </p:nvSpPr>
        <p:spPr>
          <a:xfrm>
            <a:off x="1328292" y="6006637"/>
            <a:ext cx="923366" cy="714178"/>
          </a:xfrm>
          <a:prstGeom prst="triangle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Равнобедренный треугольник 39">
            <a:extLst>
              <a:ext uri="{FF2B5EF4-FFF2-40B4-BE49-F238E27FC236}">
                <a16:creationId xmlns:a16="http://schemas.microsoft.com/office/drawing/2014/main" id="{9991722C-C7D8-F644-AD7C-EC6BD9DF133C}"/>
              </a:ext>
            </a:extLst>
          </p:cNvPr>
          <p:cNvSpPr/>
          <p:nvPr/>
        </p:nvSpPr>
        <p:spPr>
          <a:xfrm>
            <a:off x="2016624" y="6282775"/>
            <a:ext cx="609600" cy="438040"/>
          </a:xfrm>
          <a:prstGeom prst="triangle">
            <a:avLst/>
          </a:prstGeom>
          <a:noFill/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12CD91-3850-C740-815A-A6B2603E0F9E}"/>
              </a:ext>
            </a:extLst>
          </p:cNvPr>
          <p:cNvGrpSpPr/>
          <p:nvPr/>
        </p:nvGrpSpPr>
        <p:grpSpPr>
          <a:xfrm flipH="1">
            <a:off x="9573650" y="5587395"/>
            <a:ext cx="2329299" cy="1133420"/>
            <a:chOff x="9529539" y="5511052"/>
            <a:chExt cx="2337173" cy="1133420"/>
          </a:xfrm>
        </p:grpSpPr>
        <p:sp>
          <p:nvSpPr>
            <p:cNvPr id="59" name="Равнобедренный треугольник 39">
              <a:extLst>
                <a:ext uri="{FF2B5EF4-FFF2-40B4-BE49-F238E27FC236}">
                  <a16:creationId xmlns:a16="http://schemas.microsoft.com/office/drawing/2014/main" id="{D64B37C9-B51E-F946-9625-017CE6227793}"/>
                </a:ext>
              </a:extLst>
            </p:cNvPr>
            <p:cNvSpPr/>
            <p:nvPr/>
          </p:nvSpPr>
          <p:spPr>
            <a:xfrm>
              <a:off x="9529539" y="5511052"/>
              <a:ext cx="1332889" cy="1133420"/>
            </a:xfrm>
            <a:prstGeom prst="triangle">
              <a:avLst/>
            </a:prstGeom>
            <a:noFill/>
            <a:ln w="34925">
              <a:solidFill>
                <a:srgbClr val="2B3B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0" name="Равнобедренный треугольник 39">
              <a:extLst>
                <a:ext uri="{FF2B5EF4-FFF2-40B4-BE49-F238E27FC236}">
                  <a16:creationId xmlns:a16="http://schemas.microsoft.com/office/drawing/2014/main" id="{7BA969B5-FA04-9948-9819-49E711A01840}"/>
                </a:ext>
              </a:extLst>
            </p:cNvPr>
            <p:cNvSpPr/>
            <p:nvPr/>
          </p:nvSpPr>
          <p:spPr>
            <a:xfrm>
              <a:off x="10568780" y="5930294"/>
              <a:ext cx="923366" cy="714178"/>
            </a:xfrm>
            <a:prstGeom prst="triangle">
              <a:avLst/>
            </a:prstGeom>
            <a:noFill/>
            <a:ln w="349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Равнобедренный треугольник 39">
              <a:extLst>
                <a:ext uri="{FF2B5EF4-FFF2-40B4-BE49-F238E27FC236}">
                  <a16:creationId xmlns:a16="http://schemas.microsoft.com/office/drawing/2014/main" id="{924E112B-FACF-3E45-A731-225B669CF0B2}"/>
                </a:ext>
              </a:extLst>
            </p:cNvPr>
            <p:cNvSpPr/>
            <p:nvPr/>
          </p:nvSpPr>
          <p:spPr>
            <a:xfrm>
              <a:off x="11257112" y="6206432"/>
              <a:ext cx="609600" cy="438040"/>
            </a:xfrm>
            <a:prstGeom prst="triangle">
              <a:avLst/>
            </a:prstGeom>
            <a:noFill/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69713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D72593A-EFEF-449F-93C6-E4CA55C590E0}"/>
              </a:ext>
            </a:extLst>
          </p:cNvPr>
          <p:cNvSpPr txBox="1">
            <a:spLocks noChangeArrowheads="1"/>
          </p:cNvSpPr>
          <p:nvPr/>
        </p:nvSpPr>
        <p:spPr>
          <a:xfrm>
            <a:off x="1791493" y="2580933"/>
            <a:ext cx="8609013" cy="1262063"/>
          </a:xfrm>
          <a:prstGeom prst="rect">
            <a:avLst/>
          </a:prstGeom>
          <a:ln/>
        </p:spPr>
        <p:txBody>
          <a:bodyPr vert="horz" lIns="91440" tIns="3888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uk-UA" alt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alt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60EB2-DC9F-48F1-A488-D5F7714F2F81}"/>
              </a:ext>
            </a:extLst>
          </p:cNvPr>
          <p:cNvSpPr txBox="1"/>
          <p:nvPr/>
        </p:nvSpPr>
        <p:spPr>
          <a:xfrm>
            <a:off x="444395" y="4272677"/>
            <a:ext cx="60987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persons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Tx/>
              <a:buFontTx/>
              <a:buNone/>
            </a:pPr>
            <a:r>
              <a:rPr lang="en-US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Volodymyr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Chernyshenko</a:t>
            </a:r>
            <a:endParaRPr lang="en-US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bio.cherv@gmail.com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+38 </a:t>
            </a:r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067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590 67 10 </a:t>
            </a:r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Viber, Telegram, WhatsApp)</a:t>
            </a:r>
            <a:endParaRPr lang="uk-UA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en-US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Volodymyr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Gryshchuk</a:t>
            </a:r>
            <a:endParaRPr lang="uk-UA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gryshchukv@gmail.com</a:t>
            </a:r>
            <a:endParaRPr lang="uk-UA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+38 </a:t>
            </a:r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050 152 37 39 (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Viber, Telegram, WhatsApp)</a:t>
            </a:r>
            <a:endParaRPr lang="uk-UA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endParaRPr lang="uk-UA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2111949C-72E7-D046-8C72-B433599064B1}"/>
              </a:ext>
            </a:extLst>
          </p:cNvPr>
          <p:cNvSpPr/>
          <p:nvPr/>
        </p:nvSpPr>
        <p:spPr>
          <a:xfrm rot="14126516">
            <a:off x="10425424" y="4712225"/>
            <a:ext cx="2743200" cy="2748207"/>
          </a:xfrm>
          <a:prstGeom prst="arc">
            <a:avLst>
              <a:gd name="adj1" fmla="val 16200000"/>
              <a:gd name="adj2" fmla="val 2951094"/>
            </a:avLst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Arc 4">
            <a:extLst>
              <a:ext uri="{FF2B5EF4-FFF2-40B4-BE49-F238E27FC236}">
                <a16:creationId xmlns:a16="http://schemas.microsoft.com/office/drawing/2014/main" id="{E20562CD-F51A-8B47-A8EB-3C4FF48E1BBA}"/>
              </a:ext>
            </a:extLst>
          </p:cNvPr>
          <p:cNvSpPr/>
          <p:nvPr/>
        </p:nvSpPr>
        <p:spPr>
          <a:xfrm rot="15988522">
            <a:off x="9753602" y="3043030"/>
            <a:ext cx="5520266" cy="4656667"/>
          </a:xfrm>
          <a:prstGeom prst="arc">
            <a:avLst>
              <a:gd name="adj1" fmla="val 14164593"/>
              <a:gd name="adj2" fmla="val 21333818"/>
            </a:avLst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4432739D-C01D-1E4D-B503-26D181FE43B1}"/>
              </a:ext>
            </a:extLst>
          </p:cNvPr>
          <p:cNvSpPr/>
          <p:nvPr/>
        </p:nvSpPr>
        <p:spPr>
          <a:xfrm>
            <a:off x="-1" y="31203"/>
            <a:ext cx="1642534" cy="1601237"/>
          </a:xfrm>
          <a:prstGeom prst="ellipse">
            <a:avLst/>
          </a:prstGeom>
          <a:noFill/>
          <a:ln w="31750">
            <a:solidFill>
              <a:srgbClr val="2B3B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A5E8914E-1CE2-AD41-B27A-F3CC44EFA642}"/>
              </a:ext>
            </a:extLst>
          </p:cNvPr>
          <p:cNvSpPr/>
          <p:nvPr/>
        </p:nvSpPr>
        <p:spPr>
          <a:xfrm>
            <a:off x="110065" y="491067"/>
            <a:ext cx="1024467" cy="1013205"/>
          </a:xfrm>
          <a:prstGeom prst="ellipse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91863B9B-2828-E24E-B7B1-7C2C0E72D3A1}"/>
              </a:ext>
            </a:extLst>
          </p:cNvPr>
          <p:cNvSpPr/>
          <p:nvPr/>
        </p:nvSpPr>
        <p:spPr>
          <a:xfrm>
            <a:off x="197464" y="857928"/>
            <a:ext cx="558800" cy="553211"/>
          </a:xfrm>
          <a:prstGeom prst="ellipse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9636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721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1A2CB312-92FF-4424-BFDD-B04732839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2402" y="196519"/>
            <a:ext cx="10560404" cy="698311"/>
          </a:xfrm>
          <a:ln/>
        </p:spPr>
        <p:txBody>
          <a:bodyPr vert="horz" lIns="91440" tIns="28740" rIns="91440" bIns="45720" rtlCol="0" anchor="t">
            <a:normAutofit/>
          </a:bodyPr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of fibrin-based </a:t>
            </a:r>
            <a:r>
              <a:rPr lang="uk-UA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glues</a:t>
            </a:r>
            <a:r>
              <a:rPr lang="uk-UA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D50FC-2446-4D27-BEB1-4BAA8F424DB0}"/>
              </a:ext>
            </a:extLst>
          </p:cNvPr>
          <p:cNvSpPr txBox="1"/>
          <p:nvPr/>
        </p:nvSpPr>
        <p:spPr>
          <a:xfrm>
            <a:off x="979132" y="961179"/>
            <a:ext cx="3741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A3196C-A3E5-F149-8997-C6B6C8476F9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837127" cy="1529547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67D86E-13FD-B344-BC42-78DD0B996D1D}"/>
              </a:ext>
            </a:extLst>
          </p:cNvPr>
          <p:cNvCxnSpPr>
            <a:cxnSpLocks/>
          </p:cNvCxnSpPr>
          <p:nvPr/>
        </p:nvCxnSpPr>
        <p:spPr>
          <a:xfrm flipV="1">
            <a:off x="10806418" y="1529546"/>
            <a:ext cx="1385581" cy="532845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34F56B-FB58-8448-847D-BC56D4842651}"/>
              </a:ext>
            </a:extLst>
          </p:cNvPr>
          <p:cNvCxnSpPr>
            <a:cxnSpLocks/>
          </p:cNvCxnSpPr>
          <p:nvPr/>
        </p:nvCxnSpPr>
        <p:spPr>
          <a:xfrm flipV="1">
            <a:off x="10839974" y="2792186"/>
            <a:ext cx="1385582" cy="406581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76836C-1498-7A4E-BE89-F0B9A19C5CF8}"/>
              </a:ext>
            </a:extLst>
          </p:cNvPr>
          <p:cNvSpPr txBox="1"/>
          <p:nvPr/>
        </p:nvSpPr>
        <p:spPr>
          <a:xfrm>
            <a:off x="7505457" y="961179"/>
            <a:ext cx="3514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35296C-6B76-A04D-A4CA-71CF4732B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8" y="1593140"/>
            <a:ext cx="5855811" cy="30074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750DE0-F383-FA45-ABBA-B816A6A585E2}"/>
              </a:ext>
            </a:extLst>
          </p:cNvPr>
          <p:cNvSpPr txBox="1"/>
          <p:nvPr/>
        </p:nvSpPr>
        <p:spPr>
          <a:xfrm>
            <a:off x="261224" y="5386208"/>
            <a:ext cx="517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www.psmarketresearch.com/market-analysis/fibrin-glue-market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4E1CE3-4129-0548-BF12-2124B98A769A}"/>
              </a:ext>
            </a:extLst>
          </p:cNvPr>
          <p:cNvSpPr txBox="1"/>
          <p:nvPr/>
        </p:nvSpPr>
        <p:spPr>
          <a:xfrm>
            <a:off x="7062025" y="2315132"/>
            <a:ext cx="440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available in Ukraine</a:t>
            </a:r>
            <a:endParaRPr lang="x-none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raphic 20" descr="Irritant">
            <a:extLst>
              <a:ext uri="{FF2B5EF4-FFF2-40B4-BE49-F238E27FC236}">
                <a16:creationId xmlns:a16="http://schemas.microsoft.com/office/drawing/2014/main" id="{B8B777C5-FA1E-CC47-A2CB-BFEF66122F2F}"/>
              </a:ext>
            </a:extLst>
          </p:cNvPr>
          <p:cNvSpPr/>
          <p:nvPr/>
        </p:nvSpPr>
        <p:spPr>
          <a:xfrm>
            <a:off x="8852555" y="3524145"/>
            <a:ext cx="820792" cy="724004"/>
          </a:xfrm>
          <a:custGeom>
            <a:avLst/>
            <a:gdLst>
              <a:gd name="connsiteX0" fmla="*/ 815688 w 820792"/>
              <a:gd name="connsiteY0" fmla="*/ 666854 h 724004"/>
              <a:gd name="connsiteX1" fmla="*/ 443451 w 820792"/>
              <a:gd name="connsiteY1" fmla="*/ 19154 h 724004"/>
              <a:gd name="connsiteX2" fmla="*/ 391448 w 820792"/>
              <a:gd name="connsiteY2" fmla="*/ 5054 h 724004"/>
              <a:gd name="connsiteX3" fmla="*/ 377348 w 820792"/>
              <a:gd name="connsiteY3" fmla="*/ 19154 h 724004"/>
              <a:gd name="connsiteX4" fmla="*/ 5111 w 820792"/>
              <a:gd name="connsiteY4" fmla="*/ 666854 h 724004"/>
              <a:gd name="connsiteX5" fmla="*/ 19056 w 820792"/>
              <a:gd name="connsiteY5" fmla="*/ 718900 h 724004"/>
              <a:gd name="connsiteX6" fmla="*/ 38067 w 820792"/>
              <a:gd name="connsiteY6" fmla="*/ 724004 h 724004"/>
              <a:gd name="connsiteX7" fmla="*/ 782732 w 820792"/>
              <a:gd name="connsiteY7" fmla="*/ 724004 h 724004"/>
              <a:gd name="connsiteX8" fmla="*/ 820793 w 820792"/>
              <a:gd name="connsiteY8" fmla="*/ 685865 h 724004"/>
              <a:gd name="connsiteX9" fmla="*/ 815688 w 820792"/>
              <a:gd name="connsiteY9" fmla="*/ 666854 h 724004"/>
              <a:gd name="connsiteX10" fmla="*/ 545083 w 820792"/>
              <a:gd name="connsiteY10" fmla="*/ 542077 h 724004"/>
              <a:gd name="connsiteX11" fmla="*/ 504697 w 820792"/>
              <a:gd name="connsiteY11" fmla="*/ 582463 h 724004"/>
              <a:gd name="connsiteX12" fmla="*/ 410400 w 820792"/>
              <a:gd name="connsiteY12" fmla="*/ 488165 h 724004"/>
              <a:gd name="connsiteX13" fmla="*/ 316102 w 820792"/>
              <a:gd name="connsiteY13" fmla="*/ 582463 h 724004"/>
              <a:gd name="connsiteX14" fmla="*/ 275716 w 820792"/>
              <a:gd name="connsiteY14" fmla="*/ 542077 h 724004"/>
              <a:gd name="connsiteX15" fmla="*/ 370014 w 820792"/>
              <a:gd name="connsiteY15" fmla="*/ 447779 h 724004"/>
              <a:gd name="connsiteX16" fmla="*/ 275716 w 820792"/>
              <a:gd name="connsiteY16" fmla="*/ 353482 h 724004"/>
              <a:gd name="connsiteX17" fmla="*/ 316102 w 820792"/>
              <a:gd name="connsiteY17" fmla="*/ 313096 h 724004"/>
              <a:gd name="connsiteX18" fmla="*/ 410400 w 820792"/>
              <a:gd name="connsiteY18" fmla="*/ 407393 h 724004"/>
              <a:gd name="connsiteX19" fmla="*/ 504697 w 820792"/>
              <a:gd name="connsiteY19" fmla="*/ 313096 h 724004"/>
              <a:gd name="connsiteX20" fmla="*/ 545083 w 820792"/>
              <a:gd name="connsiteY20" fmla="*/ 353482 h 724004"/>
              <a:gd name="connsiteX21" fmla="*/ 450786 w 820792"/>
              <a:gd name="connsiteY21" fmla="*/ 447779 h 72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0792" h="724004">
                <a:moveTo>
                  <a:pt x="815688" y="666854"/>
                </a:moveTo>
                <a:lnTo>
                  <a:pt x="443451" y="19154"/>
                </a:lnTo>
                <a:cubicBezTo>
                  <a:pt x="432984" y="900"/>
                  <a:pt x="409701" y="-5412"/>
                  <a:pt x="391448" y="5054"/>
                </a:cubicBezTo>
                <a:cubicBezTo>
                  <a:pt x="385579" y="8420"/>
                  <a:pt x="380713" y="13286"/>
                  <a:pt x="377348" y="19154"/>
                </a:cubicBezTo>
                <a:lnTo>
                  <a:pt x="5111" y="666854"/>
                </a:lnTo>
                <a:cubicBezTo>
                  <a:pt x="-5410" y="685077"/>
                  <a:pt x="833" y="708378"/>
                  <a:pt x="19056" y="718900"/>
                </a:cubicBezTo>
                <a:cubicBezTo>
                  <a:pt x="24837" y="722237"/>
                  <a:pt x="31393" y="723998"/>
                  <a:pt x="38067" y="724004"/>
                </a:cubicBezTo>
                <a:lnTo>
                  <a:pt x="782732" y="724004"/>
                </a:lnTo>
                <a:cubicBezTo>
                  <a:pt x="803774" y="723982"/>
                  <a:pt x="820815" y="706907"/>
                  <a:pt x="820793" y="685865"/>
                </a:cubicBezTo>
                <a:cubicBezTo>
                  <a:pt x="820786" y="679190"/>
                  <a:pt x="819026" y="672635"/>
                  <a:pt x="815688" y="666854"/>
                </a:cubicBezTo>
                <a:close/>
                <a:moveTo>
                  <a:pt x="545083" y="542077"/>
                </a:moveTo>
                <a:lnTo>
                  <a:pt x="504697" y="582463"/>
                </a:lnTo>
                <a:lnTo>
                  <a:pt x="410400" y="488165"/>
                </a:lnTo>
                <a:lnTo>
                  <a:pt x="316102" y="582463"/>
                </a:lnTo>
                <a:lnTo>
                  <a:pt x="275716" y="542077"/>
                </a:lnTo>
                <a:lnTo>
                  <a:pt x="370014" y="447779"/>
                </a:lnTo>
                <a:lnTo>
                  <a:pt x="275716" y="353482"/>
                </a:lnTo>
                <a:lnTo>
                  <a:pt x="316102" y="313096"/>
                </a:lnTo>
                <a:lnTo>
                  <a:pt x="410400" y="407393"/>
                </a:lnTo>
                <a:lnTo>
                  <a:pt x="504697" y="313096"/>
                </a:lnTo>
                <a:lnTo>
                  <a:pt x="545083" y="353482"/>
                </a:lnTo>
                <a:lnTo>
                  <a:pt x="450786" y="44777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05975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F648BC-1371-438A-9C2E-FECDA7F1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927" y="2603"/>
            <a:ext cx="8596312" cy="1320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178D97D-59C0-4183-96D8-D2E108931682}"/>
              </a:ext>
            </a:extLst>
          </p:cNvPr>
          <p:cNvGrpSpPr/>
          <p:nvPr/>
        </p:nvGrpSpPr>
        <p:grpSpPr>
          <a:xfrm>
            <a:off x="4861803" y="3818860"/>
            <a:ext cx="2517958" cy="727147"/>
            <a:chOff x="4236440" y="2881868"/>
            <a:chExt cx="2046914" cy="518253"/>
          </a:xfrm>
          <a:solidFill>
            <a:srgbClr val="FF0000"/>
          </a:solidFill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4BEC814-96A1-4C96-9EA7-5EDD136565FD}"/>
                </a:ext>
              </a:extLst>
            </p:cNvPr>
            <p:cNvSpPr/>
            <p:nvPr/>
          </p:nvSpPr>
          <p:spPr>
            <a:xfrm>
              <a:off x="4286774" y="2881868"/>
              <a:ext cx="1946246" cy="5182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C0A217-41C7-4220-8868-3215DD404C07}"/>
                </a:ext>
              </a:extLst>
            </p:cNvPr>
            <p:cNvSpPr txBox="1"/>
            <p:nvPr/>
          </p:nvSpPr>
          <p:spPr>
            <a:xfrm>
              <a:off x="4236440" y="2937877"/>
              <a:ext cx="2046914" cy="3729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ln w="0">
                    <a:solidFill>
                      <a:srgbClr val="7F1D10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Blood loss</a:t>
              </a:r>
              <a:endParaRPr lang="ru-RU" sz="2800" b="1" dirty="0">
                <a:ln w="0">
                  <a:solidFill>
                    <a:srgbClr val="7F1D1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0E5722A-8D50-408D-9CEC-2BADAAB0EA39}"/>
              </a:ext>
            </a:extLst>
          </p:cNvPr>
          <p:cNvGrpSpPr/>
          <p:nvPr/>
        </p:nvGrpSpPr>
        <p:grpSpPr>
          <a:xfrm>
            <a:off x="914537" y="2354885"/>
            <a:ext cx="10362925" cy="518253"/>
            <a:chOff x="-538884" y="3797735"/>
            <a:chExt cx="10362925" cy="518253"/>
          </a:xfrm>
          <a:solidFill>
            <a:schemeClr val="bg1"/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44B5175-D0EE-45CC-A536-7819AF4C3369}"/>
                </a:ext>
              </a:extLst>
            </p:cNvPr>
            <p:cNvSpPr/>
            <p:nvPr/>
          </p:nvSpPr>
          <p:spPr>
            <a:xfrm>
              <a:off x="-538884" y="3797735"/>
              <a:ext cx="10362925" cy="51825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CB629A-D21C-493C-836D-6135B517B570}"/>
                </a:ext>
              </a:extLst>
            </p:cNvPr>
            <p:cNvSpPr txBox="1"/>
            <p:nvPr/>
          </p:nvSpPr>
          <p:spPr>
            <a:xfrm>
              <a:off x="-257909" y="3867335"/>
              <a:ext cx="2517958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 conflicts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737910-5C11-49FB-9EE1-0293D971D74A}"/>
                </a:ext>
              </a:extLst>
            </p:cNvPr>
            <p:cNvSpPr txBox="1"/>
            <p:nvPr/>
          </p:nvSpPr>
          <p:spPr>
            <a:xfrm>
              <a:off x="2488916" y="3854936"/>
              <a:ext cx="1733557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Catastrophes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C9FB42-FC6C-4DE3-B245-26E7F121B185}"/>
                </a:ext>
              </a:extLst>
            </p:cNvPr>
            <p:cNvSpPr txBox="1"/>
            <p:nvPr/>
          </p:nvSpPr>
          <p:spPr>
            <a:xfrm>
              <a:off x="5037320" y="3855704"/>
              <a:ext cx="2294342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Surgery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B47B81-CCB4-400B-8A1C-926006409CC9}"/>
                </a:ext>
              </a:extLst>
            </p:cNvPr>
            <p:cNvSpPr txBox="1"/>
            <p:nvPr/>
          </p:nvSpPr>
          <p:spPr>
            <a:xfrm>
              <a:off x="7805365" y="3867335"/>
              <a:ext cx="1544972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Hemofilia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6EEFFF8-5403-40CD-B255-210A01528E3C}"/>
              </a:ext>
            </a:extLst>
          </p:cNvPr>
          <p:cNvGrpSpPr/>
          <p:nvPr/>
        </p:nvGrpSpPr>
        <p:grpSpPr>
          <a:xfrm>
            <a:off x="887286" y="5013533"/>
            <a:ext cx="2606713" cy="1170727"/>
            <a:chOff x="553434" y="3553095"/>
            <a:chExt cx="1627703" cy="420923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80802505-1BAB-4EAA-9DF5-C0A50FBC8A0A}"/>
                </a:ext>
              </a:extLst>
            </p:cNvPr>
            <p:cNvSpPr/>
            <p:nvPr/>
          </p:nvSpPr>
          <p:spPr>
            <a:xfrm>
              <a:off x="570451" y="3553095"/>
              <a:ext cx="1610686" cy="4209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0CEBFA-8984-4B1B-97C0-5CDECAE9B59E}"/>
                </a:ext>
              </a:extLst>
            </p:cNvPr>
            <p:cNvSpPr txBox="1"/>
            <p:nvPr/>
          </p:nvSpPr>
          <p:spPr>
            <a:xfrm>
              <a:off x="553434" y="3669496"/>
              <a:ext cx="1627703" cy="1881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Deaths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70CB8CB-4551-430E-B9C2-613524E95B4E}"/>
              </a:ext>
            </a:extLst>
          </p:cNvPr>
          <p:cNvGrpSpPr/>
          <p:nvPr/>
        </p:nvGrpSpPr>
        <p:grpSpPr>
          <a:xfrm>
            <a:off x="8602781" y="5013533"/>
            <a:ext cx="2674681" cy="1170727"/>
            <a:chOff x="7598327" y="3604686"/>
            <a:chExt cx="1610687" cy="42092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09352234-7EFB-4886-8214-E261508CB7C8}"/>
                </a:ext>
              </a:extLst>
            </p:cNvPr>
            <p:cNvSpPr/>
            <p:nvPr/>
          </p:nvSpPr>
          <p:spPr>
            <a:xfrm>
              <a:off x="7598328" y="3604686"/>
              <a:ext cx="1610686" cy="42092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6F4287-ECBA-4455-9DA7-BFE0B87E905F}"/>
                </a:ext>
              </a:extLst>
            </p:cNvPr>
            <p:cNvSpPr txBox="1"/>
            <p:nvPr/>
          </p:nvSpPr>
          <p:spPr>
            <a:xfrm>
              <a:off x="7598327" y="3721088"/>
              <a:ext cx="1594276" cy="1881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Invalidisation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AD3F628-BADD-45FB-8132-87033029DF84}"/>
              </a:ext>
            </a:extLst>
          </p:cNvPr>
          <p:cNvGrpSpPr/>
          <p:nvPr/>
        </p:nvGrpSpPr>
        <p:grpSpPr>
          <a:xfrm>
            <a:off x="914537" y="902340"/>
            <a:ext cx="10362925" cy="518253"/>
            <a:chOff x="833379" y="5215201"/>
            <a:chExt cx="2757109" cy="1311434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3DA69D3-38A8-483F-880F-067C23172686}"/>
                </a:ext>
              </a:extLst>
            </p:cNvPr>
            <p:cNvSpPr/>
            <p:nvPr/>
          </p:nvSpPr>
          <p:spPr>
            <a:xfrm>
              <a:off x="833379" y="5215201"/>
              <a:ext cx="2757109" cy="13114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A38DD4-3991-4123-BA82-D7CCE6B461DF}"/>
                </a:ext>
              </a:extLst>
            </p:cNvPr>
            <p:cNvSpPr txBox="1"/>
            <p:nvPr/>
          </p:nvSpPr>
          <p:spPr>
            <a:xfrm>
              <a:off x="833379" y="5215201"/>
              <a:ext cx="2695517" cy="1012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Commercially available anti-bleeding agents are not effective or safe enough</a:t>
              </a:r>
              <a:endPara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FF566A7D-FB14-4539-9C8F-D340974ABC62}"/>
              </a:ext>
            </a:extLst>
          </p:cNvPr>
          <p:cNvSpPr/>
          <p:nvPr/>
        </p:nvSpPr>
        <p:spPr>
          <a:xfrm>
            <a:off x="5980249" y="1495672"/>
            <a:ext cx="281066" cy="81894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76E313AF-44C6-42E2-A9E2-65F3DC8891B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379761" y="4159055"/>
            <a:ext cx="1223020" cy="848613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C12B6441-C9AC-4F9D-93EA-4DC00BDE4617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493999" y="4159055"/>
            <a:ext cx="1367804" cy="800062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: вниз 28">
            <a:extLst>
              <a:ext uri="{FF2B5EF4-FFF2-40B4-BE49-F238E27FC236}">
                <a16:creationId xmlns:a16="http://schemas.microsoft.com/office/drawing/2014/main" id="{B3815459-D83F-1F44-AB55-E0A10D2B4DD5}"/>
              </a:ext>
            </a:extLst>
          </p:cNvPr>
          <p:cNvSpPr/>
          <p:nvPr/>
        </p:nvSpPr>
        <p:spPr>
          <a:xfrm>
            <a:off x="5980249" y="2936528"/>
            <a:ext cx="281066" cy="81894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7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3DEFD-1558-4A8B-BF11-A3011844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46649"/>
            <a:ext cx="8596668" cy="74010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Brave idea of the project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13C5D1-44C0-408B-AB6A-8C35B9BF3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109" y="2426550"/>
            <a:ext cx="8596668" cy="32849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Fast, effective and safe termination of bleeding</a:t>
            </a: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use of</a:t>
            </a: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activator of blood coagulation</a:t>
            </a: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accordance to the </a:t>
            </a:r>
          </a:p>
          <a:p>
            <a:pPr marL="0" indent="0" algn="ctr">
              <a:buNone/>
            </a:pPr>
            <a:r>
              <a:rPr lang="sq-A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Development Goals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UNO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E4037B8-1633-454E-AE06-04FDA9B99F13}"/>
              </a:ext>
            </a:extLst>
          </p:cNvPr>
          <p:cNvGrpSpPr/>
          <p:nvPr/>
        </p:nvGrpSpPr>
        <p:grpSpPr>
          <a:xfrm>
            <a:off x="1352025" y="1488967"/>
            <a:ext cx="9487949" cy="604379"/>
            <a:chOff x="436228" y="1727760"/>
            <a:chExt cx="9487949" cy="6043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CB0E33E-15E2-4814-A2B9-C01B75898E58}"/>
                </a:ext>
              </a:extLst>
            </p:cNvPr>
            <p:cNvSpPr/>
            <p:nvPr/>
          </p:nvSpPr>
          <p:spPr>
            <a:xfrm>
              <a:off x="436228" y="1727760"/>
              <a:ext cx="9420836" cy="6043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17ACB4-BA4B-47C6-9015-0F24E769604E}"/>
                </a:ext>
              </a:extLst>
            </p:cNvPr>
            <p:cNvSpPr txBox="1"/>
            <p:nvPr/>
          </p:nvSpPr>
          <p:spPr>
            <a:xfrm>
              <a:off x="436228" y="1768339"/>
              <a:ext cx="94879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best anti-bleeding agent ever!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876DCC-0214-4AB4-996B-98E7EC4E0A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5582" y="4859415"/>
            <a:ext cx="1422367" cy="11853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19D997-A327-E345-A478-13457F5F6AB3}"/>
              </a:ext>
            </a:extLst>
          </p:cNvPr>
          <p:cNvCxnSpPr/>
          <p:nvPr/>
        </p:nvCxnSpPr>
        <p:spPr>
          <a:xfrm flipV="1">
            <a:off x="0" y="0"/>
            <a:ext cx="1600200" cy="604472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60CDD0-FA81-714C-96F9-DEA1D4855699}"/>
              </a:ext>
            </a:extLst>
          </p:cNvPr>
          <p:cNvCxnSpPr>
            <a:cxnSpLocks/>
          </p:cNvCxnSpPr>
          <p:nvPr/>
        </p:nvCxnSpPr>
        <p:spPr>
          <a:xfrm flipV="1">
            <a:off x="10806418" y="1529546"/>
            <a:ext cx="1385581" cy="532845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A69544-433A-054B-B187-B6E2C514FF71}"/>
              </a:ext>
            </a:extLst>
          </p:cNvPr>
          <p:cNvCxnSpPr>
            <a:cxnSpLocks/>
          </p:cNvCxnSpPr>
          <p:nvPr/>
        </p:nvCxnSpPr>
        <p:spPr>
          <a:xfrm flipV="1">
            <a:off x="10839974" y="2792186"/>
            <a:ext cx="1385582" cy="406581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12" y="4763736"/>
            <a:ext cx="1453109" cy="142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4334" y="4736892"/>
            <a:ext cx="1449908" cy="142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012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206348A-9022-44F6-B3E4-5DA6AB07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733" y="73966"/>
            <a:ext cx="9078533" cy="77008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ru-RU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FDA386C-D6FB-4B3A-9106-AE86189B9E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17516" r="4523" b="25636"/>
          <a:stretch>
            <a:fillRect/>
          </a:stretch>
        </p:blipFill>
        <p:spPr bwMode="auto">
          <a:xfrm>
            <a:off x="3256184" y="5345863"/>
            <a:ext cx="3233671" cy="142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BA265A22-4F63-444F-834B-737291D413B9}"/>
              </a:ext>
            </a:extLst>
          </p:cNvPr>
          <p:cNvPicPr/>
          <p:nvPr/>
        </p:nvPicPr>
        <p:blipFill>
          <a:blip r:embed="rId3" cstate="print"/>
          <a:srcRect l="4134" t="17719" r="2548" b="23958"/>
          <a:stretch>
            <a:fillRect/>
          </a:stretch>
        </p:blipFill>
        <p:spPr bwMode="auto">
          <a:xfrm>
            <a:off x="6518000" y="5341403"/>
            <a:ext cx="3232556" cy="143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8">
            <a:extLst>
              <a:ext uri="{FF2B5EF4-FFF2-40B4-BE49-F238E27FC236}">
                <a16:creationId xmlns:a16="http://schemas.microsoft.com/office/drawing/2014/main" id="{51B9E692-064B-4373-BD75-80B594EB0031}"/>
              </a:ext>
            </a:extLst>
          </p:cNvPr>
          <p:cNvSpPr/>
          <p:nvPr/>
        </p:nvSpPr>
        <p:spPr>
          <a:xfrm>
            <a:off x="825168" y="3379790"/>
            <a:ext cx="3232556" cy="3404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57C72447-7BEE-4EF3-8AAE-EA863650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5901" b="56163"/>
          <a:stretch>
            <a:fillRect/>
          </a:stretch>
        </p:blipFill>
        <p:spPr bwMode="auto">
          <a:xfrm>
            <a:off x="9775874" y="4398342"/>
            <a:ext cx="2445699" cy="237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5CE496-D6F9-4D0E-A1BE-55BD4B093069}"/>
              </a:ext>
            </a:extLst>
          </p:cNvPr>
          <p:cNvSpPr txBox="1"/>
          <p:nvPr/>
        </p:nvSpPr>
        <p:spPr>
          <a:xfrm>
            <a:off x="1835641" y="890180"/>
            <a:ext cx="8520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ACTIVATOR OF BLOOD CLOTTING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07D48F-E0A6-EB48-9A42-33930CA53E91}"/>
              </a:ext>
            </a:extLst>
          </p:cNvPr>
          <p:cNvGrpSpPr/>
          <p:nvPr/>
        </p:nvGrpSpPr>
        <p:grpSpPr>
          <a:xfrm>
            <a:off x="939751" y="2104197"/>
            <a:ext cx="3721381" cy="649686"/>
            <a:chOff x="927845" y="1997578"/>
            <a:chExt cx="3721381" cy="64968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93739C0-1FDC-4F9C-8303-0A1C64EF31BC}"/>
                </a:ext>
              </a:extLst>
            </p:cNvPr>
            <p:cNvSpPr/>
            <p:nvPr/>
          </p:nvSpPr>
          <p:spPr>
            <a:xfrm>
              <a:off x="927845" y="1997578"/>
              <a:ext cx="3721381" cy="6496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A128B1-E2FD-4405-A08B-B07EC3974AE5}"/>
                </a:ext>
              </a:extLst>
            </p:cNvPr>
            <p:cNvSpPr txBox="1"/>
            <p:nvPr/>
          </p:nvSpPr>
          <p:spPr>
            <a:xfrm>
              <a:off x="1397169" y="2162640"/>
              <a:ext cx="25895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cap="all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CARBOHEMOSTATE</a:t>
              </a: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ECB1DD8-40F4-47BC-882E-CF6EDC636CFB}"/>
              </a:ext>
            </a:extLst>
          </p:cNvPr>
          <p:cNvSpPr txBox="1"/>
          <p:nvPr/>
        </p:nvSpPr>
        <p:spPr>
          <a:xfrm>
            <a:off x="917631" y="2792356"/>
            <a:ext cx="38359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trials performed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Stops bleeding even from femoral artery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Approbated on the battlefield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" descr="C:\Users\user01\Documents\клін випробування гемостатику\IMG_1709.JPG">
            <a:extLst>
              <a:ext uri="{FF2B5EF4-FFF2-40B4-BE49-F238E27FC236}">
                <a16:creationId xmlns:a16="http://schemas.microsoft.com/office/drawing/2014/main" id="{8F49D673-65DE-4A21-8E1A-D1F253DE4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6775" t="4239" r="6275" b="5053"/>
          <a:stretch>
            <a:fillRect/>
          </a:stretch>
        </p:blipFill>
        <p:spPr bwMode="auto">
          <a:xfrm>
            <a:off x="4846058" y="2854366"/>
            <a:ext cx="2495875" cy="1734147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02F8D24D-A54E-4F6D-B88E-77CB98AF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44831" y="5341403"/>
            <a:ext cx="1037298" cy="138306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FC96907-7777-8B4B-9257-0E1278CC9D0B}"/>
              </a:ext>
            </a:extLst>
          </p:cNvPr>
          <p:cNvGrpSpPr/>
          <p:nvPr/>
        </p:nvGrpSpPr>
        <p:grpSpPr>
          <a:xfrm>
            <a:off x="7530868" y="2129082"/>
            <a:ext cx="3721381" cy="649686"/>
            <a:chOff x="7530868" y="2018574"/>
            <a:chExt cx="3721381" cy="649686"/>
          </a:xfrm>
        </p:grpSpPr>
        <p:sp>
          <p:nvSpPr>
            <p:cNvPr id="22" name="Прямоугольник 6">
              <a:extLst>
                <a:ext uri="{FF2B5EF4-FFF2-40B4-BE49-F238E27FC236}">
                  <a16:creationId xmlns:a16="http://schemas.microsoft.com/office/drawing/2014/main" id="{565FD7C7-212B-7C4F-9F4A-42F9FDE1A687}"/>
                </a:ext>
              </a:extLst>
            </p:cNvPr>
            <p:cNvSpPr/>
            <p:nvPr/>
          </p:nvSpPr>
          <p:spPr>
            <a:xfrm>
              <a:off x="7530868" y="2018574"/>
              <a:ext cx="3721381" cy="6496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651355-4EB7-9242-A14F-1525FE45AC5C}"/>
                </a:ext>
              </a:extLst>
            </p:cNvPr>
            <p:cNvSpPr txBox="1"/>
            <p:nvPr/>
          </p:nvSpPr>
          <p:spPr>
            <a:xfrm>
              <a:off x="7530868" y="2183635"/>
              <a:ext cx="37213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cap="all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FIBRIN GEL</a:t>
              </a: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C19C4D-7AC3-8D44-97DE-FB2DE8980B92}"/>
              </a:ext>
            </a:extLst>
          </p:cNvPr>
          <p:cNvGrpSpPr/>
          <p:nvPr/>
        </p:nvGrpSpPr>
        <p:grpSpPr>
          <a:xfrm>
            <a:off x="2700900" y="1516597"/>
            <a:ext cx="6919751" cy="572451"/>
            <a:chOff x="2700900" y="1516597"/>
            <a:chExt cx="6919751" cy="57245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BCF586-662E-9E4C-9202-7C668EAFA0F5}"/>
                </a:ext>
              </a:extLst>
            </p:cNvPr>
            <p:cNvSpPr/>
            <p:nvPr/>
          </p:nvSpPr>
          <p:spPr>
            <a:xfrm>
              <a:off x="2760617" y="1516597"/>
              <a:ext cx="6803479" cy="109572"/>
            </a:xfrm>
            <a:prstGeom prst="rect">
              <a:avLst/>
            </a:prstGeom>
            <a:gradFill>
              <a:gsLst>
                <a:gs pos="7000">
                  <a:schemeClr val="accent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CE9E6C8B-642E-1340-A342-C65045829CD6}"/>
                </a:ext>
              </a:extLst>
            </p:cNvPr>
            <p:cNvSpPr/>
            <p:nvPr/>
          </p:nvSpPr>
          <p:spPr>
            <a:xfrm>
              <a:off x="2700900" y="1613636"/>
              <a:ext cx="233916" cy="466783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Down Arrow 26">
              <a:extLst>
                <a:ext uri="{FF2B5EF4-FFF2-40B4-BE49-F238E27FC236}">
                  <a16:creationId xmlns:a16="http://schemas.microsoft.com/office/drawing/2014/main" id="{9B607B6E-6536-F144-B906-14F7C3FB018C}"/>
                </a:ext>
              </a:extLst>
            </p:cNvPr>
            <p:cNvSpPr/>
            <p:nvPr/>
          </p:nvSpPr>
          <p:spPr>
            <a:xfrm>
              <a:off x="9386735" y="1622265"/>
              <a:ext cx="233916" cy="466783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47" name="Picture 3">
            <a:extLst>
              <a:ext uri="{FF2B5EF4-FFF2-40B4-BE49-F238E27FC236}">
                <a16:creationId xmlns:a16="http://schemas.microsoft.com/office/drawing/2014/main" id="{AC080B0E-A277-4FFB-9623-F59B55927F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3342" t="16779" r="2751" b="24159"/>
          <a:stretch>
            <a:fillRect/>
          </a:stretch>
        </p:blipFill>
        <p:spPr bwMode="auto">
          <a:xfrm>
            <a:off x="9871" y="5355390"/>
            <a:ext cx="3232556" cy="144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F1A132E-3FCC-45AC-AEA2-5FF7FF7BD983}"/>
              </a:ext>
            </a:extLst>
          </p:cNvPr>
          <p:cNvSpPr txBox="1"/>
          <p:nvPr/>
        </p:nvSpPr>
        <p:spPr>
          <a:xfrm>
            <a:off x="-1" y="4758746"/>
            <a:ext cx="3271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of massive bleeding from femoral artery of pig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DC771-7CC8-47C6-B711-8C2F3290CE39}"/>
              </a:ext>
            </a:extLst>
          </p:cNvPr>
          <p:cNvSpPr txBox="1"/>
          <p:nvPr/>
        </p:nvSpPr>
        <p:spPr>
          <a:xfrm>
            <a:off x="3095500" y="4758746"/>
            <a:ext cx="3555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termination by 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ommercially available agent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32E34D-FE73-4472-9792-7A319A77DACA}"/>
              </a:ext>
            </a:extLst>
          </p:cNvPr>
          <p:cNvSpPr txBox="1"/>
          <p:nvPr/>
        </p:nvSpPr>
        <p:spPr>
          <a:xfrm>
            <a:off x="6585266" y="4758746"/>
            <a:ext cx="3095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termination by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Carbohemostste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450B5C-5D97-441D-8C92-C55507561FD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95704" y="3168161"/>
            <a:ext cx="1230181" cy="12301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86F05A-412C-46D2-B7FB-D729464F589C}"/>
              </a:ext>
            </a:extLst>
          </p:cNvPr>
          <p:cNvSpPr txBox="1"/>
          <p:nvPr/>
        </p:nvSpPr>
        <p:spPr>
          <a:xfrm>
            <a:off x="8925884" y="3179750"/>
            <a:ext cx="188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of bleeding termination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9DA45F-2EA8-4949-AB0D-F5A437CC31B8}"/>
              </a:ext>
            </a:extLst>
          </p:cNvPr>
          <p:cNvSpPr/>
          <p:nvPr/>
        </p:nvSpPr>
        <p:spPr>
          <a:xfrm>
            <a:off x="0" y="4758746"/>
            <a:ext cx="3242427" cy="20392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A0211A-0CE0-A04F-9FB7-479EA1B92691}"/>
              </a:ext>
            </a:extLst>
          </p:cNvPr>
          <p:cNvSpPr/>
          <p:nvPr/>
        </p:nvSpPr>
        <p:spPr>
          <a:xfrm>
            <a:off x="3242427" y="4758746"/>
            <a:ext cx="3242427" cy="20392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C17FE6-A519-E94B-B12C-A0F61A17E9B2}"/>
              </a:ext>
            </a:extLst>
          </p:cNvPr>
          <p:cNvSpPr/>
          <p:nvPr/>
        </p:nvSpPr>
        <p:spPr>
          <a:xfrm>
            <a:off x="6499330" y="4764130"/>
            <a:ext cx="3242427" cy="20392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877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75FB9B0-FFDC-44AF-BE0F-F644EDD5C54A}"/>
              </a:ext>
            </a:extLst>
          </p:cNvPr>
          <p:cNvSpPr txBox="1"/>
          <p:nvPr/>
        </p:nvSpPr>
        <p:spPr>
          <a:xfrm>
            <a:off x="5979920" y="2875680"/>
            <a:ext cx="5393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trials performed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Stimulated regeneration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Anti-bleeding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83CA83D5-EDE1-45CA-9FC2-7A65C1E3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2822" b="-190"/>
          <a:stretch/>
        </p:blipFill>
        <p:spPr bwMode="auto">
          <a:xfrm rot="5400000">
            <a:off x="4013828" y="4763870"/>
            <a:ext cx="1932418" cy="177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817DE56-6F78-4162-864C-1BBE816B69E1}"/>
              </a:ext>
            </a:extLst>
          </p:cNvPr>
          <p:cNvSpPr txBox="1"/>
          <p:nvPr/>
        </p:nvSpPr>
        <p:spPr>
          <a:xfrm>
            <a:off x="3869092" y="3979593"/>
            <a:ext cx="2180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Germetization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wound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9FD1FA9F-CFFA-9D45-B604-FC5CC7F01113}"/>
              </a:ext>
            </a:extLst>
          </p:cNvPr>
          <p:cNvSpPr txBox="1">
            <a:spLocks/>
          </p:cNvSpPr>
          <p:nvPr/>
        </p:nvSpPr>
        <p:spPr>
          <a:xfrm>
            <a:off x="1556733" y="133271"/>
            <a:ext cx="9078533" cy="77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ru-RU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DBF4A8-8CF5-FB4F-9EA1-D17107A00E01}"/>
              </a:ext>
            </a:extLst>
          </p:cNvPr>
          <p:cNvSpPr txBox="1"/>
          <p:nvPr/>
        </p:nvSpPr>
        <p:spPr>
          <a:xfrm>
            <a:off x="1835641" y="948145"/>
            <a:ext cx="8520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ACTIVATOR OF BLOOD CLOTTING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1EA49B-0151-EE48-8C5F-EFD9C753A3C0}"/>
              </a:ext>
            </a:extLst>
          </p:cNvPr>
          <p:cNvGrpSpPr/>
          <p:nvPr/>
        </p:nvGrpSpPr>
        <p:grpSpPr>
          <a:xfrm>
            <a:off x="933066" y="2164114"/>
            <a:ext cx="3721381" cy="649686"/>
            <a:chOff x="927845" y="1997578"/>
            <a:chExt cx="3721381" cy="649686"/>
          </a:xfrm>
        </p:grpSpPr>
        <p:sp>
          <p:nvSpPr>
            <p:cNvPr id="51" name="Прямоугольник 6">
              <a:extLst>
                <a:ext uri="{FF2B5EF4-FFF2-40B4-BE49-F238E27FC236}">
                  <a16:creationId xmlns:a16="http://schemas.microsoft.com/office/drawing/2014/main" id="{0C261CF5-815F-B043-AD45-A0D160DF8281}"/>
                </a:ext>
              </a:extLst>
            </p:cNvPr>
            <p:cNvSpPr/>
            <p:nvPr/>
          </p:nvSpPr>
          <p:spPr>
            <a:xfrm>
              <a:off x="927845" y="1997578"/>
              <a:ext cx="3721381" cy="649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4A5CE9B-FEFC-1047-8ECB-78E9C1C0FC68}"/>
                </a:ext>
              </a:extLst>
            </p:cNvPr>
            <p:cNvSpPr txBox="1"/>
            <p:nvPr/>
          </p:nvSpPr>
          <p:spPr>
            <a:xfrm>
              <a:off x="1590317" y="2162640"/>
              <a:ext cx="25117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cap="all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Carbohemostate</a:t>
              </a: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042C23-5E48-744B-9B12-F8588F174E1F}"/>
              </a:ext>
            </a:extLst>
          </p:cNvPr>
          <p:cNvGrpSpPr/>
          <p:nvPr/>
        </p:nvGrpSpPr>
        <p:grpSpPr>
          <a:xfrm>
            <a:off x="7537553" y="2219989"/>
            <a:ext cx="3721381" cy="649686"/>
            <a:chOff x="7530868" y="2018574"/>
            <a:chExt cx="3721381" cy="649686"/>
          </a:xfrm>
        </p:grpSpPr>
        <p:sp>
          <p:nvSpPr>
            <p:cNvPr id="57" name="Прямоугольник 6">
              <a:extLst>
                <a:ext uri="{FF2B5EF4-FFF2-40B4-BE49-F238E27FC236}">
                  <a16:creationId xmlns:a16="http://schemas.microsoft.com/office/drawing/2014/main" id="{1F67805B-FCEC-294B-9D38-2889C8EC9BDB}"/>
                </a:ext>
              </a:extLst>
            </p:cNvPr>
            <p:cNvSpPr/>
            <p:nvPr/>
          </p:nvSpPr>
          <p:spPr>
            <a:xfrm>
              <a:off x="7530868" y="2018574"/>
              <a:ext cx="3721381" cy="6496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12E8FB-2222-0A4D-8B59-ECB41A83FCBD}"/>
                </a:ext>
              </a:extLst>
            </p:cNvPr>
            <p:cNvSpPr txBox="1"/>
            <p:nvPr/>
          </p:nvSpPr>
          <p:spPr>
            <a:xfrm>
              <a:off x="7530868" y="2183635"/>
              <a:ext cx="37213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cap="all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FIBRIN GEL</a:t>
              </a: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D75823-9B67-514D-A822-29D8BBAB74E1}"/>
              </a:ext>
            </a:extLst>
          </p:cNvPr>
          <p:cNvGrpSpPr/>
          <p:nvPr/>
        </p:nvGrpSpPr>
        <p:grpSpPr>
          <a:xfrm>
            <a:off x="2793757" y="1550416"/>
            <a:ext cx="6919751" cy="572451"/>
            <a:chOff x="2700900" y="1516597"/>
            <a:chExt cx="6919751" cy="572451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7827013-28B3-8949-AFF8-BC8732240344}"/>
                </a:ext>
              </a:extLst>
            </p:cNvPr>
            <p:cNvSpPr/>
            <p:nvPr/>
          </p:nvSpPr>
          <p:spPr>
            <a:xfrm>
              <a:off x="2760617" y="1516597"/>
              <a:ext cx="6803479" cy="10957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92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Down Arrow 60">
              <a:extLst>
                <a:ext uri="{FF2B5EF4-FFF2-40B4-BE49-F238E27FC236}">
                  <a16:creationId xmlns:a16="http://schemas.microsoft.com/office/drawing/2014/main" id="{F599C51C-3A82-2A48-AE85-F57C52BB1863}"/>
                </a:ext>
              </a:extLst>
            </p:cNvPr>
            <p:cNvSpPr/>
            <p:nvPr/>
          </p:nvSpPr>
          <p:spPr>
            <a:xfrm>
              <a:off x="2700900" y="1613636"/>
              <a:ext cx="233916" cy="46678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Down Arrow 61">
              <a:extLst>
                <a:ext uri="{FF2B5EF4-FFF2-40B4-BE49-F238E27FC236}">
                  <a16:creationId xmlns:a16="http://schemas.microsoft.com/office/drawing/2014/main" id="{14EA06CF-039E-1848-91DD-BC60BA391417}"/>
                </a:ext>
              </a:extLst>
            </p:cNvPr>
            <p:cNvSpPr/>
            <p:nvPr/>
          </p:nvSpPr>
          <p:spPr>
            <a:xfrm>
              <a:off x="9386735" y="1622265"/>
              <a:ext cx="233916" cy="466783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169DFB-1EA1-3442-9440-522D3FC11F9A}"/>
              </a:ext>
            </a:extLst>
          </p:cNvPr>
          <p:cNvGrpSpPr/>
          <p:nvPr/>
        </p:nvGrpSpPr>
        <p:grpSpPr>
          <a:xfrm>
            <a:off x="8158523" y="3890475"/>
            <a:ext cx="3357115" cy="2773330"/>
            <a:chOff x="8158523" y="3890475"/>
            <a:chExt cx="3357115" cy="2773330"/>
          </a:xfrm>
        </p:grpSpPr>
        <p:grpSp>
          <p:nvGrpSpPr>
            <p:cNvPr id="36" name="Group 16">
              <a:extLst>
                <a:ext uri="{FF2B5EF4-FFF2-40B4-BE49-F238E27FC236}">
                  <a16:creationId xmlns:a16="http://schemas.microsoft.com/office/drawing/2014/main" id="{A41E4E9D-36D2-46C3-8A0E-C93CB2DBF971}"/>
                </a:ext>
              </a:extLst>
            </p:cNvPr>
            <p:cNvGrpSpPr/>
            <p:nvPr/>
          </p:nvGrpSpPr>
          <p:grpSpPr>
            <a:xfrm>
              <a:off x="8210358" y="4289472"/>
              <a:ext cx="3244007" cy="2319453"/>
              <a:chOff x="1162657" y="3648278"/>
              <a:chExt cx="4065750" cy="2720853"/>
            </a:xfrm>
          </p:grpSpPr>
          <p:grpSp>
            <p:nvGrpSpPr>
              <p:cNvPr id="37" name="Group 11">
                <a:extLst>
                  <a:ext uri="{FF2B5EF4-FFF2-40B4-BE49-F238E27FC236}">
                    <a16:creationId xmlns:a16="http://schemas.microsoft.com/office/drawing/2014/main" id="{E1DE481C-ED2B-440F-AEEF-12328741389F}"/>
                  </a:ext>
                </a:extLst>
              </p:cNvPr>
              <p:cNvGrpSpPr/>
              <p:nvPr/>
            </p:nvGrpSpPr>
            <p:grpSpPr>
              <a:xfrm>
                <a:off x="1162657" y="3648278"/>
                <a:ext cx="2038009" cy="2720853"/>
                <a:chOff x="1162657" y="3648278"/>
                <a:chExt cx="2038009" cy="2720853"/>
              </a:xfrm>
            </p:grpSpPr>
            <p:pic>
              <p:nvPicPr>
                <p:cNvPr id="43" name="Рисунок 4">
                  <a:extLst>
                    <a:ext uri="{FF2B5EF4-FFF2-40B4-BE49-F238E27FC236}">
                      <a16:creationId xmlns:a16="http://schemas.microsoft.com/office/drawing/2014/main" id="{B53B1D84-17A7-412C-91EB-EDF0DEA2F6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62" b="7295"/>
                <a:stretch/>
              </p:blipFill>
              <p:spPr bwMode="auto">
                <a:xfrm>
                  <a:off x="1168667" y="3648278"/>
                  <a:ext cx="2031999" cy="2705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7DCE2AF-0E74-4BF7-994E-23041ABBBCD3}"/>
                    </a:ext>
                  </a:extLst>
                </p:cNvPr>
                <p:cNvSpPr txBox="1"/>
                <p:nvPr/>
              </p:nvSpPr>
              <p:spPr>
                <a:xfrm>
                  <a:off x="1162657" y="5610947"/>
                  <a:ext cx="1862801" cy="7581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Experimental </a:t>
                  </a:r>
                </a:p>
                <a:p>
                  <a:r>
                    <a:rPr lang="en-US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group</a:t>
                  </a:r>
                  <a:endParaRPr lang="x-none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" name="Group 13">
                <a:extLst>
                  <a:ext uri="{FF2B5EF4-FFF2-40B4-BE49-F238E27FC236}">
                    <a16:creationId xmlns:a16="http://schemas.microsoft.com/office/drawing/2014/main" id="{841F418E-4505-4B6E-8D22-4E1F8D69020B}"/>
                  </a:ext>
                </a:extLst>
              </p:cNvPr>
              <p:cNvGrpSpPr/>
              <p:nvPr/>
            </p:nvGrpSpPr>
            <p:grpSpPr>
              <a:xfrm>
                <a:off x="3190398" y="3648279"/>
                <a:ext cx="2038009" cy="2705100"/>
                <a:chOff x="3190398" y="3648279"/>
                <a:chExt cx="2038009" cy="2705100"/>
              </a:xfrm>
            </p:grpSpPr>
            <p:pic>
              <p:nvPicPr>
                <p:cNvPr id="41" name="Рисунок 5">
                  <a:extLst>
                    <a:ext uri="{FF2B5EF4-FFF2-40B4-BE49-F238E27FC236}">
                      <a16:creationId xmlns:a16="http://schemas.microsoft.com/office/drawing/2014/main" id="{24311938-23C2-4C2D-A4AA-DD44642667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821" b="4343"/>
                <a:stretch>
                  <a:fillRect/>
                </a:stretch>
              </p:blipFill>
              <p:spPr bwMode="auto">
                <a:xfrm>
                  <a:off x="3196407" y="3648279"/>
                  <a:ext cx="2032000" cy="2705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3446D9F-8E16-431F-A411-D988F0E16B8E}"/>
                    </a:ext>
                  </a:extLst>
                </p:cNvPr>
                <p:cNvSpPr txBox="1"/>
                <p:nvPr/>
              </p:nvSpPr>
              <p:spPr>
                <a:xfrm>
                  <a:off x="3190398" y="5675323"/>
                  <a:ext cx="1873409" cy="4332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Control group</a:t>
                  </a:r>
                  <a:endParaRPr lang="x-none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Oval 14">
                <a:extLst>
                  <a:ext uri="{FF2B5EF4-FFF2-40B4-BE49-F238E27FC236}">
                    <a16:creationId xmlns:a16="http://schemas.microsoft.com/office/drawing/2014/main" id="{28D9F0CD-E450-4F39-810A-E04CAC1B9857}"/>
                  </a:ext>
                </a:extLst>
              </p:cNvPr>
              <p:cNvSpPr/>
              <p:nvPr/>
            </p:nvSpPr>
            <p:spPr>
              <a:xfrm>
                <a:off x="1822030" y="3780685"/>
                <a:ext cx="656823" cy="625943"/>
              </a:xfrm>
              <a:prstGeom prst="ellipse">
                <a:avLst/>
              </a:prstGeom>
              <a:noFill/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Oval 15">
                <a:extLst>
                  <a:ext uri="{FF2B5EF4-FFF2-40B4-BE49-F238E27FC236}">
                    <a16:creationId xmlns:a16="http://schemas.microsoft.com/office/drawing/2014/main" id="{3599928A-497E-4E2E-857E-CC4B53859561}"/>
                  </a:ext>
                </a:extLst>
              </p:cNvPr>
              <p:cNvSpPr/>
              <p:nvPr/>
            </p:nvSpPr>
            <p:spPr>
              <a:xfrm>
                <a:off x="4172497" y="3813172"/>
                <a:ext cx="656823" cy="625943"/>
              </a:xfrm>
              <a:prstGeom prst="ellipse">
                <a:avLst/>
              </a:prstGeom>
              <a:noFill/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432C67F-C7E0-4033-8106-F9976D158B4F}"/>
                </a:ext>
              </a:extLst>
            </p:cNvPr>
            <p:cNvSpPr txBox="1"/>
            <p:nvPr/>
          </p:nvSpPr>
          <p:spPr>
            <a:xfrm>
              <a:off x="8835270" y="3902790"/>
              <a:ext cx="1964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Bones fracture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B55456-125B-BB42-94A2-99846169455C}"/>
                </a:ext>
              </a:extLst>
            </p:cNvPr>
            <p:cNvSpPr/>
            <p:nvPr/>
          </p:nvSpPr>
          <p:spPr>
            <a:xfrm>
              <a:off x="8158523" y="3890475"/>
              <a:ext cx="3357115" cy="2773330"/>
            </a:xfrm>
            <a:prstGeom prst="rect">
              <a:avLst/>
            </a:prstGeom>
            <a:noFill/>
            <a:ln w="222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E18E1E1C-097B-FE41-BC0F-22031FC3C42D}"/>
              </a:ext>
            </a:extLst>
          </p:cNvPr>
          <p:cNvSpPr/>
          <p:nvPr/>
        </p:nvSpPr>
        <p:spPr>
          <a:xfrm>
            <a:off x="3991934" y="3896078"/>
            <a:ext cx="1964072" cy="2773330"/>
          </a:xfrm>
          <a:prstGeom prst="rect">
            <a:avLst/>
          </a:prstGeom>
          <a:noFill/>
          <a:ln w="222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DE78E1-AFEB-BD4C-B614-7D4D76F8DD75}"/>
              </a:ext>
            </a:extLst>
          </p:cNvPr>
          <p:cNvGrpSpPr/>
          <p:nvPr/>
        </p:nvGrpSpPr>
        <p:grpSpPr>
          <a:xfrm>
            <a:off x="550414" y="3890474"/>
            <a:ext cx="3357115" cy="2773330"/>
            <a:chOff x="654800" y="3913650"/>
            <a:chExt cx="3357115" cy="2767726"/>
          </a:xfrm>
        </p:grpSpPr>
        <p:pic>
          <p:nvPicPr>
            <p:cNvPr id="78" name="Рисунок 5">
              <a:extLst>
                <a:ext uri="{FF2B5EF4-FFF2-40B4-BE49-F238E27FC236}">
                  <a16:creationId xmlns:a16="http://schemas.microsoft.com/office/drawing/2014/main" id="{5E581AE0-FDA3-CA41-84AD-924C468E2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1923418" y="4642412"/>
              <a:ext cx="2332151" cy="166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Рисунок 4">
              <a:extLst>
                <a:ext uri="{FF2B5EF4-FFF2-40B4-BE49-F238E27FC236}">
                  <a16:creationId xmlns:a16="http://schemas.microsoft.com/office/drawing/2014/main" id="{83356640-0085-6947-87DD-8C6B2B3B1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343254" y="4691438"/>
              <a:ext cx="2312312" cy="1570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7416302-1589-CD44-A93B-393DF74572D7}"/>
                </a:ext>
              </a:extLst>
            </p:cNvPr>
            <p:cNvGrpSpPr/>
            <p:nvPr/>
          </p:nvGrpSpPr>
          <p:grpSpPr>
            <a:xfrm>
              <a:off x="654800" y="3913650"/>
              <a:ext cx="3357115" cy="2767726"/>
              <a:chOff x="8158523" y="3896078"/>
              <a:chExt cx="3357115" cy="2767726"/>
            </a:xfrm>
          </p:grpSpPr>
          <p:grpSp>
            <p:nvGrpSpPr>
              <p:cNvPr id="66" name="Group 16">
                <a:extLst>
                  <a:ext uri="{FF2B5EF4-FFF2-40B4-BE49-F238E27FC236}">
                    <a16:creationId xmlns:a16="http://schemas.microsoft.com/office/drawing/2014/main" id="{C2EADD25-18A3-8447-A4FC-73B04A8CCCC6}"/>
                  </a:ext>
                </a:extLst>
              </p:cNvPr>
              <p:cNvGrpSpPr/>
              <p:nvPr/>
            </p:nvGrpSpPr>
            <p:grpSpPr>
              <a:xfrm>
                <a:off x="8334121" y="4221167"/>
                <a:ext cx="3170282" cy="657052"/>
                <a:chOff x="1317771" y="3568152"/>
                <a:chExt cx="3973349" cy="770760"/>
              </a:xfrm>
            </p:grpSpPr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B2DF30B-310A-074D-ABA3-67DAD311872D}"/>
                    </a:ext>
                  </a:extLst>
                </p:cNvPr>
                <p:cNvSpPr txBox="1"/>
                <p:nvPr/>
              </p:nvSpPr>
              <p:spPr>
                <a:xfrm>
                  <a:off x="1317771" y="3568152"/>
                  <a:ext cx="1862801" cy="7566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Experimental </a:t>
                  </a:r>
                </a:p>
                <a:p>
                  <a:pPr algn="r"/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group</a:t>
                  </a:r>
                  <a:endParaRPr lang="x-none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B18F8E7-7CA6-C644-A8D9-A6A06D861399}"/>
                    </a:ext>
                  </a:extLst>
                </p:cNvPr>
                <p:cNvSpPr txBox="1"/>
                <p:nvPr/>
              </p:nvSpPr>
              <p:spPr>
                <a:xfrm>
                  <a:off x="4098060" y="3582260"/>
                  <a:ext cx="1193060" cy="7566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Control </a:t>
                  </a:r>
                </a:p>
                <a:p>
                  <a:pPr algn="r"/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group</a:t>
                  </a:r>
                  <a:r>
                    <a:rPr lang="uk-UA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</a:t>
                  </a:r>
                  <a:endParaRPr lang="x-none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08B5ED1-3C98-B74C-9CC2-A5D6FC42BF6E}"/>
                  </a:ext>
                </a:extLst>
              </p:cNvPr>
              <p:cNvSpPr/>
              <p:nvPr/>
            </p:nvSpPr>
            <p:spPr>
              <a:xfrm>
                <a:off x="8158523" y="3896078"/>
                <a:ext cx="3357115" cy="2767726"/>
              </a:xfrm>
              <a:prstGeom prst="rect">
                <a:avLst/>
              </a:prstGeom>
              <a:noFill/>
              <a:ln w="222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26A99E5-BB0A-814B-9829-511D1D78982D}"/>
                </a:ext>
              </a:extLst>
            </p:cNvPr>
            <p:cNvSpPr txBox="1"/>
            <p:nvPr/>
          </p:nvSpPr>
          <p:spPr>
            <a:xfrm>
              <a:off x="1770517" y="3913650"/>
              <a:ext cx="9657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Burns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631E9A-801F-1C4F-B849-2DCD86799CD0}"/>
              </a:ext>
            </a:extLst>
          </p:cNvPr>
          <p:cNvGrpSpPr/>
          <p:nvPr/>
        </p:nvGrpSpPr>
        <p:grpSpPr>
          <a:xfrm>
            <a:off x="6038361" y="3897348"/>
            <a:ext cx="1977825" cy="2766456"/>
            <a:chOff x="6003412" y="3897351"/>
            <a:chExt cx="1977825" cy="276645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2F7E695F-DB20-462F-AA8F-FE919E61FF68}"/>
                </a:ext>
              </a:extLst>
            </p:cNvPr>
            <p:cNvGrpSpPr/>
            <p:nvPr/>
          </p:nvGrpSpPr>
          <p:grpSpPr>
            <a:xfrm>
              <a:off x="6003412" y="3897351"/>
              <a:ext cx="1964071" cy="2766456"/>
              <a:chOff x="4332972" y="1918895"/>
              <a:chExt cx="2275336" cy="3292881"/>
            </a:xfrm>
          </p:grpSpPr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8D769BFB-3E7F-4C5E-962B-8746A26EC5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/>
              <a:srcRect r="3798"/>
              <a:stretch/>
            </p:blipFill>
            <p:spPr>
              <a:xfrm rot="5400000">
                <a:off x="3862203" y="2465672"/>
                <a:ext cx="3270422" cy="2221785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3C51E3-692F-4451-AF62-805E5E01DEE8}"/>
                  </a:ext>
                </a:extLst>
              </p:cNvPr>
              <p:cNvSpPr txBox="1"/>
              <p:nvPr/>
            </p:nvSpPr>
            <p:spPr>
              <a:xfrm>
                <a:off x="4332972" y="1918895"/>
                <a:ext cx="2275336" cy="120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Device for preparation of gel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312B4CB-23EF-DB44-9D31-70A3BC3FCA16}"/>
                </a:ext>
              </a:extLst>
            </p:cNvPr>
            <p:cNvSpPr/>
            <p:nvPr/>
          </p:nvSpPr>
          <p:spPr>
            <a:xfrm>
              <a:off x="6038602" y="3902790"/>
              <a:ext cx="1942635" cy="2761014"/>
            </a:xfrm>
            <a:prstGeom prst="rect">
              <a:avLst/>
            </a:prstGeom>
            <a:noFill/>
            <a:ln w="222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45" name="Объект 4">
            <a:extLst>
              <a:ext uri="{FF2B5EF4-FFF2-40B4-BE49-F238E27FC236}">
                <a16:creationId xmlns:a16="http://schemas.microsoft.com/office/drawing/2014/main" id="{E91DC2E9-09A6-45AD-AE6C-6BB65B3BD3D0}"/>
              </a:ext>
            </a:extLst>
          </p:cNvPr>
          <p:cNvPicPr>
            <a:picLocks noGrp="1"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15" y="2195076"/>
            <a:ext cx="1167448" cy="11674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38361" y="2228783"/>
            <a:ext cx="1204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obtaining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5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8486" y="1253095"/>
            <a:ext cx="11169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on application of blood clotting activator separately or in a complex with biomaterials belong to the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Palladin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Institute of biochemistry of NAS of Ukraine</a:t>
            </a:r>
            <a:endParaRPr lang="uk-UA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538" y="3154089"/>
            <a:ext cx="2208924" cy="3064272"/>
          </a:xfrm>
          <a:prstGeom prst="rect">
            <a:avLst/>
          </a:prstGeom>
          <a:noFill/>
          <a:ln w="635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5532" y="3154090"/>
            <a:ext cx="2270284" cy="3064272"/>
          </a:xfrm>
          <a:prstGeom prst="rect">
            <a:avLst/>
          </a:prstGeom>
          <a:noFill/>
          <a:ln w="635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6935" y="3154089"/>
            <a:ext cx="2135469" cy="3064272"/>
          </a:xfrm>
          <a:prstGeom prst="rect">
            <a:avLst/>
          </a:prstGeom>
          <a:noFill/>
          <a:ln w="63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416765" y="484771"/>
            <a:ext cx="9692898" cy="6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protection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A856CD1-66B7-4EB9-A2A5-EF57B1BA8E4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857" y="3147748"/>
            <a:ext cx="2167943" cy="3064272"/>
          </a:xfrm>
          <a:prstGeom prst="rect">
            <a:avLst/>
          </a:prstGeom>
          <a:ln w="6350"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5437D-00BF-D946-986D-476FA386F7B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79553" y="119035"/>
            <a:ext cx="1011459" cy="11340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7F79E1-72F3-024D-89E9-DE3A10269E56}"/>
              </a:ext>
            </a:extLst>
          </p:cNvPr>
          <p:cNvGrpSpPr/>
          <p:nvPr/>
        </p:nvGrpSpPr>
        <p:grpSpPr>
          <a:xfrm rot="11370745">
            <a:off x="-115523" y="-9612"/>
            <a:ext cx="1513828" cy="3568064"/>
            <a:chOff x="-115965" y="-427270"/>
            <a:chExt cx="1513828" cy="356806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5A0D8FA-F164-DF43-8998-5E9E5CC6772C}"/>
                </a:ext>
              </a:extLst>
            </p:cNvPr>
            <p:cNvCxnSpPr>
              <a:cxnSpLocks/>
            </p:cNvCxnSpPr>
            <p:nvPr/>
          </p:nvCxnSpPr>
          <p:spPr>
            <a:xfrm rot="10229255" flipH="1">
              <a:off x="-43860" y="-427270"/>
              <a:ext cx="1325400" cy="3562065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86B581-65CF-6642-A467-8E505AD58723}"/>
                </a:ext>
              </a:extLst>
            </p:cNvPr>
            <p:cNvCxnSpPr>
              <a:cxnSpLocks/>
            </p:cNvCxnSpPr>
            <p:nvPr/>
          </p:nvCxnSpPr>
          <p:spPr>
            <a:xfrm rot="10229255" flipH="1">
              <a:off x="-115965" y="970800"/>
              <a:ext cx="1513828" cy="2169994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46B199-9C51-0D4A-9BD0-1D47638384E6}"/>
              </a:ext>
            </a:extLst>
          </p:cNvPr>
          <p:cNvGrpSpPr/>
          <p:nvPr/>
        </p:nvGrpSpPr>
        <p:grpSpPr>
          <a:xfrm rot="962408">
            <a:off x="10495566" y="2715455"/>
            <a:ext cx="1932877" cy="4175859"/>
            <a:chOff x="-412716" y="-1291457"/>
            <a:chExt cx="1932877" cy="417585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4F61956-B60D-384E-B1C0-86FA3559D0DF}"/>
                </a:ext>
              </a:extLst>
            </p:cNvPr>
            <p:cNvCxnSpPr>
              <a:cxnSpLocks/>
            </p:cNvCxnSpPr>
            <p:nvPr/>
          </p:nvCxnSpPr>
          <p:spPr>
            <a:xfrm rot="20637592" flipV="1">
              <a:off x="-412716" y="419984"/>
              <a:ext cx="1932877" cy="2464418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54A0E12-EEEA-D540-AD3F-463FF5EB1D7A}"/>
                </a:ext>
              </a:extLst>
            </p:cNvPr>
            <p:cNvCxnSpPr>
              <a:cxnSpLocks/>
            </p:cNvCxnSpPr>
            <p:nvPr/>
          </p:nvCxnSpPr>
          <p:spPr>
            <a:xfrm rot="20637592" flipV="1">
              <a:off x="-375074" y="-1291457"/>
              <a:ext cx="1654097" cy="4170557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47181" y="3147748"/>
            <a:ext cx="2112236" cy="3070613"/>
          </a:xfrm>
          <a:prstGeom prst="rect">
            <a:avLst/>
          </a:prstGeom>
          <a:noFill/>
          <a:ln w="635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860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E30E3A-F9AD-439E-B767-B094B05CF972}"/>
              </a:ext>
            </a:extLst>
          </p:cNvPr>
          <p:cNvSpPr txBox="1"/>
          <p:nvPr/>
        </p:nvSpPr>
        <p:spPr>
          <a:xfrm>
            <a:off x="208548" y="0"/>
            <a:ext cx="11926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analysis</a:t>
            </a:r>
            <a:endParaRPr lang="uk-UA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FC6CE21-3098-47B6-ABA7-E7159F06AB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9625" y="646330"/>
          <a:ext cx="10514099" cy="6211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631">
                  <a:extLst>
                    <a:ext uri="{9D8B030D-6E8A-4147-A177-3AD203B41FA5}">
                      <a16:colId xmlns:a16="http://schemas.microsoft.com/office/drawing/2014/main" val="2252035061"/>
                    </a:ext>
                  </a:extLst>
                </a:gridCol>
                <a:gridCol w="1795780">
                  <a:extLst>
                    <a:ext uri="{9D8B030D-6E8A-4147-A177-3AD203B41FA5}">
                      <a16:colId xmlns:a16="http://schemas.microsoft.com/office/drawing/2014/main" val="41730686"/>
                    </a:ext>
                  </a:extLst>
                </a:gridCol>
                <a:gridCol w="1544688">
                  <a:extLst>
                    <a:ext uri="{9D8B030D-6E8A-4147-A177-3AD203B41FA5}">
                      <a16:colId xmlns:a16="http://schemas.microsoft.com/office/drawing/2014/main" val="3908675221"/>
                    </a:ext>
                  </a:extLst>
                </a:gridCol>
                <a:gridCol w="1177876">
                  <a:extLst>
                    <a:ext uri="{9D8B030D-6E8A-4147-A177-3AD203B41FA5}">
                      <a16:colId xmlns:a16="http://schemas.microsoft.com/office/drawing/2014/main" val="2885250724"/>
                    </a:ext>
                  </a:extLst>
                </a:gridCol>
                <a:gridCol w="1435697">
                  <a:extLst>
                    <a:ext uri="{9D8B030D-6E8A-4147-A177-3AD203B41FA5}">
                      <a16:colId xmlns:a16="http://schemas.microsoft.com/office/drawing/2014/main" val="2545524844"/>
                    </a:ext>
                  </a:extLst>
                </a:gridCol>
                <a:gridCol w="1561635">
                  <a:extLst>
                    <a:ext uri="{9D8B030D-6E8A-4147-A177-3AD203B41FA5}">
                      <a16:colId xmlns:a16="http://schemas.microsoft.com/office/drawing/2014/main" val="2775918809"/>
                    </a:ext>
                  </a:extLst>
                </a:gridCol>
                <a:gridCol w="1345792">
                  <a:extLst>
                    <a:ext uri="{9D8B030D-6E8A-4147-A177-3AD203B41FA5}">
                      <a16:colId xmlns:a16="http://schemas.microsoft.com/office/drawing/2014/main" val="2161932177"/>
                    </a:ext>
                  </a:extLst>
                </a:gridCol>
              </a:tblGrid>
              <a:tr h="1413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 coagulation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activator in a complex with biomaterials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Hemostatic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sponge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Biopharma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Tachocomb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Takeda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Celox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MedTrade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Procts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Electra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QuikClot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Z-Medica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REVUL БИНТ,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Yuria-Pharm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/>
                </a:tc>
                <a:extLst>
                  <a:ext uri="{0D108BD9-81ED-4DB2-BD59-A6C34878D82A}">
                    <a16:rowId xmlns:a16="http://schemas.microsoft.com/office/drawing/2014/main" val="568562587"/>
                  </a:ext>
                </a:extLst>
              </a:tr>
              <a:tr h="520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 termination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>
                    <a:solidFill>
                      <a:srgbClr val="00BA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extLst>
                  <a:ext uri="{0D108BD9-81ED-4DB2-BD59-A6C34878D82A}">
                    <a16:rowId xmlns:a16="http://schemas.microsoft.com/office/drawing/2014/main" val="1973898249"/>
                  </a:ext>
                </a:extLst>
              </a:tr>
              <a:tr h="133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antibodies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blood plasma proteins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>
                    <a:solidFill>
                      <a:srgbClr val="00BA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extLst>
                  <a:ext uri="{0D108BD9-81ED-4DB2-BD59-A6C34878D82A}">
                    <a16:rowId xmlns:a16="http://schemas.microsoft.com/office/drawing/2014/main" val="451086406"/>
                  </a:ext>
                </a:extLst>
              </a:tr>
              <a:tr h="792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allergic reaction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>
                    <a:solidFill>
                      <a:srgbClr val="00BAFF">
                        <a:alpha val="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extLst>
                  <a:ext uri="{0D108BD9-81ED-4DB2-BD59-A6C34878D82A}">
                    <a16:rowId xmlns:a16="http://schemas.microsoft.com/office/drawing/2014/main" val="3220832092"/>
                  </a:ext>
                </a:extLst>
              </a:tr>
              <a:tr h="808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virus infection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>
                    <a:solidFill>
                      <a:srgbClr val="00BA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extLst>
                  <a:ext uri="{0D108BD9-81ED-4DB2-BD59-A6C34878D82A}">
                    <a16:rowId xmlns:a16="http://schemas.microsoft.com/office/drawing/2014/main" val="3592395414"/>
                  </a:ext>
                </a:extLst>
              </a:tr>
              <a:tr h="808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Efficacy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hemophilia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>
                    <a:solidFill>
                      <a:srgbClr val="00BAFF">
                        <a:alpha val="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extLst>
                  <a:ext uri="{0D108BD9-81ED-4DB2-BD59-A6C34878D82A}">
                    <a16:rowId xmlns:a16="http://schemas.microsoft.com/office/drawing/2014/main" val="270544692"/>
                  </a:ext>
                </a:extLst>
              </a:tr>
              <a:tr h="531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Wound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healing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>
                    <a:solidFill>
                      <a:srgbClr val="00BA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03" marR="25703" marT="0" marB="0" anchor="ctr"/>
                </a:tc>
                <a:extLst>
                  <a:ext uri="{0D108BD9-81ED-4DB2-BD59-A6C34878D82A}">
                    <a16:rowId xmlns:a16="http://schemas.microsoft.com/office/drawing/2014/main" val="421251162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5F716445-386E-437D-88FC-D720C1B80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22" y="1640048"/>
            <a:ext cx="476250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AEA72B6-BB44-49FD-B163-C9D865A8C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603" y="1642146"/>
            <a:ext cx="476250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CE036BE-2D64-4E00-818B-03CCA9581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64" y="1642146"/>
            <a:ext cx="476249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7EC4EAC-EC05-4152-99B5-E2EFC77AC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413" y="1642146"/>
            <a:ext cx="476249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2D137859-4655-417E-AEDD-6C54F6B5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9" y="1640047"/>
            <a:ext cx="476249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Сполучені Штати Америки">
            <a:extLst>
              <a:ext uri="{FF2B5EF4-FFF2-40B4-BE49-F238E27FC236}">
                <a16:creationId xmlns:a16="http://schemas.microsoft.com/office/drawing/2014/main" id="{B22AD24D-0A31-49AD-BFFC-215B7CEED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9" y="1642145"/>
            <a:ext cx="476248" cy="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7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494" y="34730"/>
            <a:ext cx="10899244" cy="72669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2B3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fibrin gels</a:t>
            </a:r>
            <a:endParaRPr lang="ru-RU" dirty="0">
              <a:solidFill>
                <a:srgbClr val="2B3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8ECABA-48AB-D945-9322-FE460A884CC5}"/>
              </a:ext>
            </a:extLst>
          </p:cNvPr>
          <p:cNvGrpSpPr/>
          <p:nvPr/>
        </p:nvGrpSpPr>
        <p:grpSpPr>
          <a:xfrm>
            <a:off x="0" y="1072367"/>
            <a:ext cx="3704113" cy="2097721"/>
            <a:chOff x="4234874" y="1066499"/>
            <a:chExt cx="3704113" cy="20977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6A9636-F77F-4A55-A83F-BCDCE7B9986A}"/>
                </a:ext>
              </a:extLst>
            </p:cNvPr>
            <p:cNvSpPr txBox="1"/>
            <p:nvPr/>
          </p:nvSpPr>
          <p:spPr>
            <a:xfrm>
              <a:off x="4377860" y="1066499"/>
              <a:ext cx="3561127" cy="13542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Safer</a:t>
              </a:r>
              <a:endPara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624BBA9-B238-F74D-A028-09D20A5E1EF8}"/>
                </a:ext>
              </a:extLst>
            </p:cNvPr>
            <p:cNvGrpSpPr/>
            <p:nvPr/>
          </p:nvGrpSpPr>
          <p:grpSpPr>
            <a:xfrm>
              <a:off x="4234874" y="1723479"/>
              <a:ext cx="3696500" cy="1440741"/>
              <a:chOff x="4234874" y="1723479"/>
              <a:chExt cx="3696500" cy="144074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9BEAFF4-0EF2-384F-8F0F-F9C2BE5B1855}"/>
                  </a:ext>
                </a:extLst>
              </p:cNvPr>
              <p:cNvSpPr/>
              <p:nvPr/>
            </p:nvSpPr>
            <p:spPr>
              <a:xfrm>
                <a:off x="4370247" y="1723479"/>
                <a:ext cx="3561127" cy="14407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EF1B2F-E483-4D77-914C-719A4472B172}"/>
                  </a:ext>
                </a:extLst>
              </p:cNvPr>
              <p:cNvSpPr txBox="1"/>
              <p:nvPr/>
            </p:nvSpPr>
            <p:spPr>
              <a:xfrm>
                <a:off x="4234874" y="2127542"/>
                <a:ext cx="3561127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 allergic reactions</a:t>
                </a:r>
                <a:endParaRPr lang="uk-UA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 infection</a:t>
                </a:r>
                <a:endParaRPr lang="uk-UA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85A18B-99D1-1A4B-862A-0CFB2FAB5120}"/>
              </a:ext>
            </a:extLst>
          </p:cNvPr>
          <p:cNvGrpSpPr/>
          <p:nvPr/>
        </p:nvGrpSpPr>
        <p:grpSpPr>
          <a:xfrm>
            <a:off x="119009" y="3418569"/>
            <a:ext cx="3601667" cy="2281968"/>
            <a:chOff x="8196957" y="1066499"/>
            <a:chExt cx="3561127" cy="15171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578E3F-112C-4731-A571-30D02608F5AD}"/>
                </a:ext>
              </a:extLst>
            </p:cNvPr>
            <p:cNvSpPr txBox="1"/>
            <p:nvPr/>
          </p:nvSpPr>
          <p:spPr>
            <a:xfrm>
              <a:off x="8196957" y="1066499"/>
              <a:ext cx="3561127" cy="9003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Cheaper</a:t>
              </a:r>
              <a:endPara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8A5C66-E281-4A61-BD9E-581D32B0793B}"/>
                </a:ext>
              </a:extLst>
            </p:cNvPr>
            <p:cNvSpPr txBox="1"/>
            <p:nvPr/>
          </p:nvSpPr>
          <p:spPr>
            <a:xfrm>
              <a:off x="8196957" y="1662847"/>
              <a:ext cx="3561127" cy="92080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set for preparation of 1 ml fibrin gel costs 15 USD 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600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UAH</a:t>
              </a:r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 fibrin gels cost 80 USD and more for 1 ml.</a:t>
              </a:r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uk-UA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Arc 23">
            <a:extLst>
              <a:ext uri="{FF2B5EF4-FFF2-40B4-BE49-F238E27FC236}">
                <a16:creationId xmlns:a16="http://schemas.microsoft.com/office/drawing/2014/main" id="{46123A48-0E62-2D4A-AA69-6CBEDE1A4831}"/>
              </a:ext>
            </a:extLst>
          </p:cNvPr>
          <p:cNvSpPr/>
          <p:nvPr/>
        </p:nvSpPr>
        <p:spPr>
          <a:xfrm rot="3719025">
            <a:off x="8820065" y="3559271"/>
            <a:ext cx="2743200" cy="2748207"/>
          </a:xfrm>
          <a:prstGeom prst="arc">
            <a:avLst>
              <a:gd name="adj1" fmla="val 16200000"/>
              <a:gd name="adj2" fmla="val 2951094"/>
            </a:avLst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E487AE75-91AE-3240-91EB-5AB3E7E68272}"/>
              </a:ext>
            </a:extLst>
          </p:cNvPr>
          <p:cNvSpPr/>
          <p:nvPr/>
        </p:nvSpPr>
        <p:spPr>
          <a:xfrm rot="6400861">
            <a:off x="6996739" y="1761483"/>
            <a:ext cx="5520266" cy="4656667"/>
          </a:xfrm>
          <a:prstGeom prst="arc">
            <a:avLst>
              <a:gd name="adj1" fmla="val 14164593"/>
              <a:gd name="adj2" fmla="val 21333818"/>
            </a:avLst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564F8C3-D70F-754B-997F-8E5EDAF3531B}"/>
              </a:ext>
            </a:extLst>
          </p:cNvPr>
          <p:cNvSpPr/>
          <p:nvPr/>
        </p:nvSpPr>
        <p:spPr>
          <a:xfrm>
            <a:off x="0" y="48136"/>
            <a:ext cx="863600" cy="858011"/>
          </a:xfrm>
          <a:prstGeom prst="ellipse">
            <a:avLst/>
          </a:prstGeom>
          <a:noFill/>
          <a:ln w="31750">
            <a:solidFill>
              <a:srgbClr val="2B3B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4873A5-C03E-584A-A341-0DF78449A29A}"/>
              </a:ext>
            </a:extLst>
          </p:cNvPr>
          <p:cNvSpPr/>
          <p:nvPr/>
        </p:nvSpPr>
        <p:spPr>
          <a:xfrm>
            <a:off x="508000" y="35171"/>
            <a:ext cx="711200" cy="705611"/>
          </a:xfrm>
          <a:prstGeom prst="ellipse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2B91E10-6E13-094D-895A-3C2414C32D31}"/>
              </a:ext>
            </a:extLst>
          </p:cNvPr>
          <p:cNvSpPr/>
          <p:nvPr/>
        </p:nvSpPr>
        <p:spPr>
          <a:xfrm>
            <a:off x="956693" y="6297"/>
            <a:ext cx="558800" cy="553211"/>
          </a:xfrm>
          <a:prstGeom prst="ellipse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4F274D98-493B-488E-8B07-80248806B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12" y="4482857"/>
            <a:ext cx="2408143" cy="21723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3CF210CC-3798-4718-9927-EDACE479E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991"/>
          <a:stretch/>
        </p:blipFill>
        <p:spPr bwMode="auto">
          <a:xfrm>
            <a:off x="6123963" y="4476711"/>
            <a:ext cx="2785145" cy="21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82D686D-8952-4FEB-B331-17713432EC3C}"/>
              </a:ext>
            </a:extLst>
          </p:cNvPr>
          <p:cNvSpPr txBox="1"/>
          <p:nvPr/>
        </p:nvSpPr>
        <p:spPr>
          <a:xfrm>
            <a:off x="8894621" y="1938472"/>
            <a:ext cx="33127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of raw stuff we can obtain 2000 sets for the preparation of fibrin gel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5725" y="989487"/>
            <a:ext cx="4910138" cy="342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7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1A2CB312-92FF-4424-BFDD-B04732839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115145"/>
            <a:ext cx="9667195" cy="698311"/>
          </a:xfrm>
          <a:ln/>
        </p:spPr>
        <p:txBody>
          <a:bodyPr vert="horz" lIns="91440" tIns="28740" rIns="91440" bIns="45720" rtlCol="0" anchor="t">
            <a:normAutofit/>
          </a:bodyPr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world market of anti-bleeding agents</a:t>
            </a:r>
            <a:endParaRPr lang="uk-UA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83FD9B23-B537-4962-B918-9F0B5ED8C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609" y="6196096"/>
            <a:ext cx="5513215" cy="91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6826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data of</a:t>
            </a: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Fortune</a:t>
            </a: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34744D-319F-486E-B950-81BB34171A7E}"/>
              </a:ext>
            </a:extLst>
          </p:cNvPr>
          <p:cNvSpPr/>
          <p:nvPr/>
        </p:nvSpPr>
        <p:spPr bwMode="auto">
          <a:xfrm>
            <a:off x="3295442" y="2121511"/>
            <a:ext cx="391946" cy="2633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633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4EE231-7476-469A-8AC5-7BA5A594AB05}"/>
              </a:ext>
            </a:extLst>
          </p:cNvPr>
          <p:cNvSpPr/>
          <p:nvPr/>
        </p:nvSpPr>
        <p:spPr bwMode="auto">
          <a:xfrm>
            <a:off x="3940296" y="2057189"/>
            <a:ext cx="587919" cy="1959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633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D50FC-2446-4D27-BEB1-4BAA8F424DB0}"/>
              </a:ext>
            </a:extLst>
          </p:cNvPr>
          <p:cNvSpPr txBox="1"/>
          <p:nvPr/>
        </p:nvSpPr>
        <p:spPr>
          <a:xfrm>
            <a:off x="3738187" y="876028"/>
            <a:ext cx="3741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6257A-B19D-4DE3-959C-C70A17DB289E}"/>
              </a:ext>
            </a:extLst>
          </p:cNvPr>
          <p:cNvSpPr txBox="1"/>
          <p:nvPr/>
        </p:nvSpPr>
        <p:spPr>
          <a:xfrm>
            <a:off x="3491415" y="5473384"/>
            <a:ext cx="6937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CAGR = 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3%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prognostic period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A3196C-A3E5-F149-8997-C6B6C8476F97}"/>
              </a:ext>
            </a:extLst>
          </p:cNvPr>
          <p:cNvCxnSpPr/>
          <p:nvPr/>
        </p:nvCxnSpPr>
        <p:spPr>
          <a:xfrm flipV="1">
            <a:off x="0" y="0"/>
            <a:ext cx="1600200" cy="604472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67D86E-13FD-B344-BC42-78DD0B996D1D}"/>
              </a:ext>
            </a:extLst>
          </p:cNvPr>
          <p:cNvCxnSpPr>
            <a:cxnSpLocks/>
          </p:cNvCxnSpPr>
          <p:nvPr/>
        </p:nvCxnSpPr>
        <p:spPr>
          <a:xfrm flipV="1">
            <a:off x="10806418" y="1529546"/>
            <a:ext cx="1385581" cy="532845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34F56B-FB58-8448-847D-BC56D4842651}"/>
              </a:ext>
            </a:extLst>
          </p:cNvPr>
          <p:cNvCxnSpPr>
            <a:cxnSpLocks/>
          </p:cNvCxnSpPr>
          <p:nvPr/>
        </p:nvCxnSpPr>
        <p:spPr>
          <a:xfrm flipV="1">
            <a:off x="10839974" y="2792186"/>
            <a:ext cx="1385582" cy="406581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707" y="1399650"/>
            <a:ext cx="6271204" cy="378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3670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{636B43C3-CE42-A94D-9268-F1EADE291CAF}tf10001060</Template>
  <TotalTime>3329</TotalTime>
  <Words>810</Words>
  <Application>Microsoft Office PowerPoint</Application>
  <PresentationFormat>Широкоэкранный</PresentationFormat>
  <Paragraphs>223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Microsoft YaHei</vt:lpstr>
      <vt:lpstr>Arial</vt:lpstr>
      <vt:lpstr>Calibri</vt:lpstr>
      <vt:lpstr>Times New Roman</vt:lpstr>
      <vt:lpstr>Trebuchet MS</vt:lpstr>
      <vt:lpstr>Wingdings 3</vt:lpstr>
      <vt:lpstr>Facet</vt:lpstr>
      <vt:lpstr>Презентация PowerPoint</vt:lpstr>
      <vt:lpstr>Problem</vt:lpstr>
      <vt:lpstr>Brave idea of the project</vt:lpstr>
      <vt:lpstr>Solution</vt:lpstr>
      <vt:lpstr>Презентация PowerPoint</vt:lpstr>
      <vt:lpstr>Презентация PowerPoint</vt:lpstr>
      <vt:lpstr>Презентация PowerPoint</vt:lpstr>
      <vt:lpstr>Advantages of fibrin gels</vt:lpstr>
      <vt:lpstr>Analysis of world market of anti-bleeding agents</vt:lpstr>
      <vt:lpstr>Analysis of Ukraine's demand for of anti-bleeding agents</vt:lpstr>
      <vt:lpstr>Customers </vt:lpstr>
      <vt:lpstr>Optimization of the production of activator</vt:lpstr>
      <vt:lpstr>Презентация PowerPoint</vt:lpstr>
      <vt:lpstr>Needs of the Project</vt:lpstr>
      <vt:lpstr>Steps to the dreams that come true</vt:lpstr>
      <vt:lpstr>Team</vt:lpstr>
      <vt:lpstr>Презентация PowerPoint</vt:lpstr>
      <vt:lpstr>Презентация PowerPoint</vt:lpstr>
      <vt:lpstr>Market of fibrin-based «glues»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V. Gryshchuk</cp:lastModifiedBy>
  <cp:revision>157</cp:revision>
  <dcterms:created xsi:type="dcterms:W3CDTF">2023-04-19T10:13:17Z</dcterms:created>
  <dcterms:modified xsi:type="dcterms:W3CDTF">2023-05-02T15:26:20Z</dcterms:modified>
</cp:coreProperties>
</file>